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handoutMasterIdLst>
    <p:handoutMasterId r:id="rId44"/>
  </p:handoutMasterIdLst>
  <p:sldIdLst>
    <p:sldId id="256" r:id="rId5"/>
    <p:sldId id="274" r:id="rId6"/>
    <p:sldId id="477" r:id="rId7"/>
    <p:sldId id="427" r:id="rId8"/>
    <p:sldId id="429" r:id="rId9"/>
    <p:sldId id="430" r:id="rId10"/>
    <p:sldId id="434" r:id="rId11"/>
    <p:sldId id="431" r:id="rId12"/>
    <p:sldId id="439" r:id="rId13"/>
    <p:sldId id="432" r:id="rId14"/>
    <p:sldId id="433" r:id="rId15"/>
    <p:sldId id="476" r:id="rId16"/>
    <p:sldId id="475" r:id="rId17"/>
    <p:sldId id="447" r:id="rId18"/>
    <p:sldId id="444" r:id="rId19"/>
    <p:sldId id="448" r:id="rId20"/>
    <p:sldId id="449" r:id="rId21"/>
    <p:sldId id="450" r:id="rId22"/>
    <p:sldId id="451" r:id="rId23"/>
    <p:sldId id="452" r:id="rId24"/>
    <p:sldId id="453" r:id="rId25"/>
    <p:sldId id="454" r:id="rId26"/>
    <p:sldId id="455" r:id="rId27"/>
    <p:sldId id="456" r:id="rId28"/>
    <p:sldId id="457" r:id="rId29"/>
    <p:sldId id="458" r:id="rId30"/>
    <p:sldId id="459" r:id="rId31"/>
    <p:sldId id="460" r:id="rId32"/>
    <p:sldId id="461" r:id="rId33"/>
    <p:sldId id="491" r:id="rId34"/>
    <p:sldId id="470" r:id="rId35"/>
    <p:sldId id="471" r:id="rId36"/>
    <p:sldId id="472" r:id="rId37"/>
    <p:sldId id="474" r:id="rId38"/>
    <p:sldId id="473" r:id="rId39"/>
    <p:sldId id="478" r:id="rId40"/>
    <p:sldId id="479" r:id="rId41"/>
    <p:sldId id="383" r:id="rId4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7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B7B33A-2742-44AD-8F77-CDA6C7B0234E}" v="9" dt="2023-10-16T07:06:34.40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varScale="1">
        <p:scale>
          <a:sx n="63" d="100"/>
          <a:sy n="63" d="100"/>
        </p:scale>
        <p:origin x="812" y="56"/>
      </p:cViewPr>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41B7B33A-2742-44AD-8F77-CDA6C7B0234E}"/>
    <pc:docChg chg="custSel addSld delSld modSld sldOrd">
      <pc:chgData name="Gé Verbeek" userId="20d2065d-8055-4a68-a463-00777506795f" providerId="ADAL" clId="{41B7B33A-2742-44AD-8F77-CDA6C7B0234E}" dt="2023-10-16T07:12:16.084" v="145" actId="20577"/>
      <pc:docMkLst>
        <pc:docMk/>
      </pc:docMkLst>
      <pc:sldChg chg="del">
        <pc:chgData name="Gé Verbeek" userId="20d2065d-8055-4a68-a463-00777506795f" providerId="ADAL" clId="{41B7B33A-2742-44AD-8F77-CDA6C7B0234E}" dt="2023-10-13T07:42:48.987" v="94" actId="47"/>
        <pc:sldMkLst>
          <pc:docMk/>
          <pc:sldMk cId="2363639458" sldId="302"/>
        </pc:sldMkLst>
      </pc:sldChg>
      <pc:sldChg chg="delSp del">
        <pc:chgData name="Gé Verbeek" userId="20d2065d-8055-4a68-a463-00777506795f" providerId="ADAL" clId="{41B7B33A-2742-44AD-8F77-CDA6C7B0234E}" dt="2023-10-10T12:45:17.017" v="3" actId="47"/>
        <pc:sldMkLst>
          <pc:docMk/>
          <pc:sldMk cId="3985291533" sldId="350"/>
        </pc:sldMkLst>
        <pc:picChg chg="del">
          <ac:chgData name="Gé Verbeek" userId="20d2065d-8055-4a68-a463-00777506795f" providerId="ADAL" clId="{41B7B33A-2742-44AD-8F77-CDA6C7B0234E}" dt="2023-10-10T12:44:54.639" v="2"/>
          <ac:picMkLst>
            <pc:docMk/>
            <pc:sldMk cId="3985291533" sldId="350"/>
            <ac:picMk id="2" creationId="{25948D15-1293-9CEB-5C67-91CDF887EF13}"/>
          </ac:picMkLst>
        </pc:picChg>
      </pc:sldChg>
      <pc:sldChg chg="addSp modSp mod">
        <pc:chgData name="Gé Verbeek" userId="20d2065d-8055-4a68-a463-00777506795f" providerId="ADAL" clId="{41B7B33A-2742-44AD-8F77-CDA6C7B0234E}" dt="2023-10-10T12:52:10.561" v="9" actId="207"/>
        <pc:sldMkLst>
          <pc:docMk/>
          <pc:sldMk cId="2401747298" sldId="427"/>
        </pc:sldMkLst>
        <pc:spChg chg="add mod">
          <ac:chgData name="Gé Verbeek" userId="20d2065d-8055-4a68-a463-00777506795f" providerId="ADAL" clId="{41B7B33A-2742-44AD-8F77-CDA6C7B0234E}" dt="2023-10-10T12:52:10.561" v="9" actId="207"/>
          <ac:spMkLst>
            <pc:docMk/>
            <pc:sldMk cId="2401747298" sldId="427"/>
            <ac:spMk id="3" creationId="{A2A17A68-B759-964E-7271-FEC8FBEA99CE}"/>
          </ac:spMkLst>
        </pc:spChg>
      </pc:sldChg>
      <pc:sldChg chg="addSp modSp mod">
        <pc:chgData name="Gé Verbeek" userId="20d2065d-8055-4a68-a463-00777506795f" providerId="ADAL" clId="{41B7B33A-2742-44AD-8F77-CDA6C7B0234E}" dt="2023-10-10T12:52:39.307" v="12" actId="208"/>
        <pc:sldMkLst>
          <pc:docMk/>
          <pc:sldMk cId="137394922" sldId="430"/>
        </pc:sldMkLst>
        <pc:spChg chg="add mod">
          <ac:chgData name="Gé Verbeek" userId="20d2065d-8055-4a68-a463-00777506795f" providerId="ADAL" clId="{41B7B33A-2742-44AD-8F77-CDA6C7B0234E}" dt="2023-10-10T12:52:39.307" v="12" actId="208"/>
          <ac:spMkLst>
            <pc:docMk/>
            <pc:sldMk cId="137394922" sldId="430"/>
            <ac:spMk id="3" creationId="{ACDDFAA9-1BD9-C352-5B97-6240A0A369CF}"/>
          </ac:spMkLst>
        </pc:spChg>
      </pc:sldChg>
      <pc:sldChg chg="addSp modSp mod">
        <pc:chgData name="Gé Verbeek" userId="20d2065d-8055-4a68-a463-00777506795f" providerId="ADAL" clId="{41B7B33A-2742-44AD-8F77-CDA6C7B0234E}" dt="2023-10-10T12:54:04.072" v="22" actId="207"/>
        <pc:sldMkLst>
          <pc:docMk/>
          <pc:sldMk cId="1686270788" sldId="431"/>
        </pc:sldMkLst>
        <pc:spChg chg="add mod">
          <ac:chgData name="Gé Verbeek" userId="20d2065d-8055-4a68-a463-00777506795f" providerId="ADAL" clId="{41B7B33A-2742-44AD-8F77-CDA6C7B0234E}" dt="2023-10-10T12:54:04.072" v="22" actId="207"/>
          <ac:spMkLst>
            <pc:docMk/>
            <pc:sldMk cId="1686270788" sldId="431"/>
            <ac:spMk id="2" creationId="{FF50923A-0238-DCAA-20CF-F5AEC7BF6EA1}"/>
          </ac:spMkLst>
        </pc:spChg>
      </pc:sldChg>
      <pc:sldChg chg="addSp modSp mod">
        <pc:chgData name="Gé Verbeek" userId="20d2065d-8055-4a68-a463-00777506795f" providerId="ADAL" clId="{41B7B33A-2742-44AD-8F77-CDA6C7B0234E}" dt="2023-10-10T12:54:45.806" v="28" actId="2085"/>
        <pc:sldMkLst>
          <pc:docMk/>
          <pc:sldMk cId="3488121412" sldId="432"/>
        </pc:sldMkLst>
        <pc:spChg chg="add mod">
          <ac:chgData name="Gé Verbeek" userId="20d2065d-8055-4a68-a463-00777506795f" providerId="ADAL" clId="{41B7B33A-2742-44AD-8F77-CDA6C7B0234E}" dt="2023-10-10T12:54:45.806" v="28" actId="2085"/>
          <ac:spMkLst>
            <pc:docMk/>
            <pc:sldMk cId="3488121412" sldId="432"/>
            <ac:spMk id="4" creationId="{B1702439-E785-8670-638E-979BE86D208D}"/>
          </ac:spMkLst>
        </pc:spChg>
      </pc:sldChg>
      <pc:sldChg chg="addSp modSp mod">
        <pc:chgData name="Gé Verbeek" userId="20d2065d-8055-4a68-a463-00777506795f" providerId="ADAL" clId="{41B7B33A-2742-44AD-8F77-CDA6C7B0234E}" dt="2023-10-10T12:55:09.717" v="31" actId="208"/>
        <pc:sldMkLst>
          <pc:docMk/>
          <pc:sldMk cId="3963661872" sldId="433"/>
        </pc:sldMkLst>
        <pc:spChg chg="add mod">
          <ac:chgData name="Gé Verbeek" userId="20d2065d-8055-4a68-a463-00777506795f" providerId="ADAL" clId="{41B7B33A-2742-44AD-8F77-CDA6C7B0234E}" dt="2023-10-10T12:55:09.717" v="31" actId="208"/>
          <ac:spMkLst>
            <pc:docMk/>
            <pc:sldMk cId="3963661872" sldId="433"/>
            <ac:spMk id="3" creationId="{35A2A234-1792-06FF-A09C-92C189DD9AE6}"/>
          </ac:spMkLst>
        </pc:spChg>
      </pc:sldChg>
      <pc:sldChg chg="addSp modSp mod">
        <pc:chgData name="Gé Verbeek" userId="20d2065d-8055-4a68-a463-00777506795f" providerId="ADAL" clId="{41B7B33A-2742-44AD-8F77-CDA6C7B0234E}" dt="2023-10-10T12:53:22.758" v="18" actId="207"/>
        <pc:sldMkLst>
          <pc:docMk/>
          <pc:sldMk cId="1826912469" sldId="434"/>
        </pc:sldMkLst>
        <pc:spChg chg="add mod">
          <ac:chgData name="Gé Verbeek" userId="20d2065d-8055-4a68-a463-00777506795f" providerId="ADAL" clId="{41B7B33A-2742-44AD-8F77-CDA6C7B0234E}" dt="2023-10-10T12:52:59.617" v="15" actId="207"/>
          <ac:spMkLst>
            <pc:docMk/>
            <pc:sldMk cId="1826912469" sldId="434"/>
            <ac:spMk id="3" creationId="{CF2D46D1-F801-7B90-966C-0F31C61B94D6}"/>
          </ac:spMkLst>
        </pc:spChg>
        <pc:spChg chg="add mod">
          <ac:chgData name="Gé Verbeek" userId="20d2065d-8055-4a68-a463-00777506795f" providerId="ADAL" clId="{41B7B33A-2742-44AD-8F77-CDA6C7B0234E}" dt="2023-10-10T12:53:22.758" v="18" actId="207"/>
          <ac:spMkLst>
            <pc:docMk/>
            <pc:sldMk cId="1826912469" sldId="434"/>
            <ac:spMk id="5" creationId="{F59C5944-FE5F-CBDC-32F9-61B7A53EF2BA}"/>
          </ac:spMkLst>
        </pc:spChg>
      </pc:sldChg>
      <pc:sldChg chg="addSp modSp mod">
        <pc:chgData name="Gé Verbeek" userId="20d2065d-8055-4a68-a463-00777506795f" providerId="ADAL" clId="{41B7B33A-2742-44AD-8F77-CDA6C7B0234E}" dt="2023-10-10T12:54:28.501" v="25" actId="2085"/>
        <pc:sldMkLst>
          <pc:docMk/>
          <pc:sldMk cId="108276329" sldId="439"/>
        </pc:sldMkLst>
        <pc:spChg chg="add mod">
          <ac:chgData name="Gé Verbeek" userId="20d2065d-8055-4a68-a463-00777506795f" providerId="ADAL" clId="{41B7B33A-2742-44AD-8F77-CDA6C7B0234E}" dt="2023-10-10T12:54:28.501" v="25" actId="2085"/>
          <ac:spMkLst>
            <pc:docMk/>
            <pc:sldMk cId="108276329" sldId="439"/>
            <ac:spMk id="3" creationId="{2FCCE5BB-0B2E-4EC8-E00E-FD51B099BB48}"/>
          </ac:spMkLst>
        </pc:spChg>
      </pc:sldChg>
      <pc:sldChg chg="modSp ord">
        <pc:chgData name="Gé Verbeek" userId="20d2065d-8055-4a68-a463-00777506795f" providerId="ADAL" clId="{41B7B33A-2742-44AD-8F77-CDA6C7B0234E}" dt="2023-10-11T10:02:41.399" v="57"/>
        <pc:sldMkLst>
          <pc:docMk/>
          <pc:sldMk cId="2993561312" sldId="459"/>
        </pc:sldMkLst>
        <pc:spChg chg="mod">
          <ac:chgData name="Gé Verbeek" userId="20d2065d-8055-4a68-a463-00777506795f" providerId="ADAL" clId="{41B7B33A-2742-44AD-8F77-CDA6C7B0234E}" dt="2023-10-11T10:02:27.484" v="55" actId="20577"/>
          <ac:spMkLst>
            <pc:docMk/>
            <pc:sldMk cId="2993561312" sldId="459"/>
            <ac:spMk id="4" creationId="{7143A190-C605-430D-A4F3-9CFEEE08BDD2}"/>
          </ac:spMkLst>
        </pc:spChg>
      </pc:sldChg>
      <pc:sldChg chg="del">
        <pc:chgData name="Gé Verbeek" userId="20d2065d-8055-4a68-a463-00777506795f" providerId="ADAL" clId="{41B7B33A-2742-44AD-8F77-CDA6C7B0234E}" dt="2023-10-16T07:06:03.986" v="95" actId="47"/>
        <pc:sldMkLst>
          <pc:docMk/>
          <pc:sldMk cId="2873459735" sldId="462"/>
        </pc:sldMkLst>
      </pc:sldChg>
      <pc:sldChg chg="del">
        <pc:chgData name="Gé Verbeek" userId="20d2065d-8055-4a68-a463-00777506795f" providerId="ADAL" clId="{41B7B33A-2742-44AD-8F77-CDA6C7B0234E}" dt="2023-10-10T12:43:26.620" v="1" actId="47"/>
        <pc:sldMkLst>
          <pc:docMk/>
          <pc:sldMk cId="3114061559" sldId="467"/>
        </pc:sldMkLst>
      </pc:sldChg>
      <pc:sldChg chg="del">
        <pc:chgData name="Gé Verbeek" userId="20d2065d-8055-4a68-a463-00777506795f" providerId="ADAL" clId="{41B7B33A-2742-44AD-8F77-CDA6C7B0234E}" dt="2023-10-10T12:43:25.691" v="0" actId="47"/>
        <pc:sldMkLst>
          <pc:docMk/>
          <pc:sldMk cId="176612454" sldId="468"/>
        </pc:sldMkLst>
      </pc:sldChg>
      <pc:sldChg chg="addSp delSp modSp mod">
        <pc:chgData name="Gé Verbeek" userId="20d2065d-8055-4a68-a463-00777506795f" providerId="ADAL" clId="{41B7B33A-2742-44AD-8F77-CDA6C7B0234E}" dt="2023-10-16T07:07:20.520" v="110" actId="20577"/>
        <pc:sldMkLst>
          <pc:docMk/>
          <pc:sldMk cId="1803116671" sldId="470"/>
        </pc:sldMkLst>
        <pc:spChg chg="mod">
          <ac:chgData name="Gé Verbeek" userId="20d2065d-8055-4a68-a463-00777506795f" providerId="ADAL" clId="{41B7B33A-2742-44AD-8F77-CDA6C7B0234E}" dt="2023-10-16T07:07:20.520" v="110" actId="20577"/>
          <ac:spMkLst>
            <pc:docMk/>
            <pc:sldMk cId="1803116671" sldId="470"/>
            <ac:spMk id="4" creationId="{7143A190-C605-430D-A4F3-9CFEEE08BDD2}"/>
          </ac:spMkLst>
        </pc:spChg>
        <pc:picChg chg="del">
          <ac:chgData name="Gé Verbeek" userId="20d2065d-8055-4a68-a463-00777506795f" providerId="ADAL" clId="{41B7B33A-2742-44AD-8F77-CDA6C7B0234E}" dt="2023-10-16T07:06:24.354" v="97" actId="478"/>
          <ac:picMkLst>
            <pc:docMk/>
            <pc:sldMk cId="1803116671" sldId="470"/>
            <ac:picMk id="3" creationId="{36FEC0D2-E21A-4C7F-84F4-F950CBC130CA}"/>
          </ac:picMkLst>
        </pc:picChg>
        <pc:picChg chg="add mod">
          <ac:chgData name="Gé Verbeek" userId="20d2065d-8055-4a68-a463-00777506795f" providerId="ADAL" clId="{41B7B33A-2742-44AD-8F77-CDA6C7B0234E}" dt="2023-10-16T07:07:08.674" v="102" actId="14100"/>
          <ac:picMkLst>
            <pc:docMk/>
            <pc:sldMk cId="1803116671" sldId="470"/>
            <ac:picMk id="6" creationId="{CB61C120-54BE-14ED-E4AA-77FCC0B3BC92}"/>
          </ac:picMkLst>
        </pc:picChg>
      </pc:sldChg>
      <pc:sldChg chg="addSp delSp modSp mod">
        <pc:chgData name="Gé Verbeek" userId="20d2065d-8055-4a68-a463-00777506795f" providerId="ADAL" clId="{41B7B33A-2742-44AD-8F77-CDA6C7B0234E}" dt="2023-10-16T07:07:50.049" v="115" actId="14100"/>
        <pc:sldMkLst>
          <pc:docMk/>
          <pc:sldMk cId="943082183" sldId="471"/>
        </pc:sldMkLst>
        <pc:picChg chg="del">
          <ac:chgData name="Gé Verbeek" userId="20d2065d-8055-4a68-a463-00777506795f" providerId="ADAL" clId="{41B7B33A-2742-44AD-8F77-CDA6C7B0234E}" dt="2023-10-16T07:07:37.074" v="111" actId="478"/>
          <ac:picMkLst>
            <pc:docMk/>
            <pc:sldMk cId="943082183" sldId="471"/>
            <ac:picMk id="3" creationId="{36FEC0D2-E21A-4C7F-84F4-F950CBC130CA}"/>
          </ac:picMkLst>
        </pc:picChg>
        <pc:picChg chg="add mod">
          <ac:chgData name="Gé Verbeek" userId="20d2065d-8055-4a68-a463-00777506795f" providerId="ADAL" clId="{41B7B33A-2742-44AD-8F77-CDA6C7B0234E}" dt="2023-10-16T07:07:50.049" v="115" actId="14100"/>
          <ac:picMkLst>
            <pc:docMk/>
            <pc:sldMk cId="943082183" sldId="471"/>
            <ac:picMk id="6" creationId="{5E309934-3AD6-2380-A97B-909CF5826509}"/>
          </ac:picMkLst>
        </pc:picChg>
      </pc:sldChg>
      <pc:sldChg chg="addSp delSp modSp mod">
        <pc:chgData name="Gé Verbeek" userId="20d2065d-8055-4a68-a463-00777506795f" providerId="ADAL" clId="{41B7B33A-2742-44AD-8F77-CDA6C7B0234E}" dt="2023-10-16T07:08:33.756" v="120" actId="732"/>
        <pc:sldMkLst>
          <pc:docMk/>
          <pc:sldMk cId="2409209518" sldId="472"/>
        </pc:sldMkLst>
        <pc:picChg chg="del">
          <ac:chgData name="Gé Verbeek" userId="20d2065d-8055-4a68-a463-00777506795f" providerId="ADAL" clId="{41B7B33A-2742-44AD-8F77-CDA6C7B0234E}" dt="2023-10-16T07:08:07.389" v="116" actId="478"/>
          <ac:picMkLst>
            <pc:docMk/>
            <pc:sldMk cId="2409209518" sldId="472"/>
            <ac:picMk id="3" creationId="{36FEC0D2-E21A-4C7F-84F4-F950CBC130CA}"/>
          </ac:picMkLst>
        </pc:picChg>
        <pc:picChg chg="add mod modCrop">
          <ac:chgData name="Gé Verbeek" userId="20d2065d-8055-4a68-a463-00777506795f" providerId="ADAL" clId="{41B7B33A-2742-44AD-8F77-CDA6C7B0234E}" dt="2023-10-16T07:08:33.756" v="120" actId="732"/>
          <ac:picMkLst>
            <pc:docMk/>
            <pc:sldMk cId="2409209518" sldId="472"/>
            <ac:picMk id="6" creationId="{25794AD2-2100-F5B8-0402-7C2FB96B2773}"/>
          </ac:picMkLst>
        </pc:picChg>
      </pc:sldChg>
      <pc:sldChg chg="addSp delSp modSp mod">
        <pc:chgData name="Gé Verbeek" userId="20d2065d-8055-4a68-a463-00777506795f" providerId="ADAL" clId="{41B7B33A-2742-44AD-8F77-CDA6C7B0234E}" dt="2023-10-16T07:09:53.164" v="129" actId="1582"/>
        <pc:sldMkLst>
          <pc:docMk/>
          <pc:sldMk cId="548582003" sldId="473"/>
        </pc:sldMkLst>
        <pc:spChg chg="add mod">
          <ac:chgData name="Gé Verbeek" userId="20d2065d-8055-4a68-a463-00777506795f" providerId="ADAL" clId="{41B7B33A-2742-44AD-8F77-CDA6C7B0234E}" dt="2023-10-16T07:09:53.164" v="129" actId="1582"/>
          <ac:spMkLst>
            <pc:docMk/>
            <pc:sldMk cId="548582003" sldId="473"/>
            <ac:spMk id="7" creationId="{7B2C6CFC-519F-0145-9C34-77F3C05E5EA7}"/>
          </ac:spMkLst>
        </pc:spChg>
        <pc:picChg chg="del">
          <ac:chgData name="Gé Verbeek" userId="20d2065d-8055-4a68-a463-00777506795f" providerId="ADAL" clId="{41B7B33A-2742-44AD-8F77-CDA6C7B0234E}" dt="2023-10-16T07:08:51.708" v="121" actId="478"/>
          <ac:picMkLst>
            <pc:docMk/>
            <pc:sldMk cId="548582003" sldId="473"/>
            <ac:picMk id="3" creationId="{36FEC0D2-E21A-4C7F-84F4-F950CBC130CA}"/>
          </ac:picMkLst>
        </pc:picChg>
        <pc:picChg chg="add mod">
          <ac:chgData name="Gé Verbeek" userId="20d2065d-8055-4a68-a463-00777506795f" providerId="ADAL" clId="{41B7B33A-2742-44AD-8F77-CDA6C7B0234E}" dt="2023-10-16T07:09:05.060" v="125" actId="14100"/>
          <ac:picMkLst>
            <pc:docMk/>
            <pc:sldMk cId="548582003" sldId="473"/>
            <ac:picMk id="6" creationId="{900566E0-05DC-EE63-E762-099728820A71}"/>
          </ac:picMkLst>
        </pc:picChg>
      </pc:sldChg>
      <pc:sldChg chg="addSp delSp modSp mod ord">
        <pc:chgData name="Gé Verbeek" userId="20d2065d-8055-4a68-a463-00777506795f" providerId="ADAL" clId="{41B7B33A-2742-44AD-8F77-CDA6C7B0234E}" dt="2023-10-16T07:12:16.084" v="145" actId="20577"/>
        <pc:sldMkLst>
          <pc:docMk/>
          <pc:sldMk cId="217122224" sldId="474"/>
        </pc:sldMkLst>
        <pc:spChg chg="mod">
          <ac:chgData name="Gé Verbeek" userId="20d2065d-8055-4a68-a463-00777506795f" providerId="ADAL" clId="{41B7B33A-2742-44AD-8F77-CDA6C7B0234E}" dt="2023-10-16T07:12:16.084" v="145" actId="20577"/>
          <ac:spMkLst>
            <pc:docMk/>
            <pc:sldMk cId="217122224" sldId="474"/>
            <ac:spMk id="4" creationId="{7143A190-C605-430D-A4F3-9CFEEE08BDD2}"/>
          </ac:spMkLst>
        </pc:spChg>
        <pc:spChg chg="add">
          <ac:chgData name="Gé Verbeek" userId="20d2065d-8055-4a68-a463-00777506795f" providerId="ADAL" clId="{41B7B33A-2742-44AD-8F77-CDA6C7B0234E}" dt="2023-10-16T07:11:33.111" v="140" actId="11529"/>
          <ac:spMkLst>
            <pc:docMk/>
            <pc:sldMk cId="217122224" sldId="474"/>
            <ac:spMk id="7" creationId="{0C9E91EE-F99B-AE63-37CB-7C2B72F70A55}"/>
          </ac:spMkLst>
        </pc:spChg>
        <pc:spChg chg="add mod">
          <ac:chgData name="Gé Verbeek" userId="20d2065d-8055-4a68-a463-00777506795f" providerId="ADAL" clId="{41B7B33A-2742-44AD-8F77-CDA6C7B0234E}" dt="2023-10-16T07:11:49.897" v="143" actId="207"/>
          <ac:spMkLst>
            <pc:docMk/>
            <pc:sldMk cId="217122224" sldId="474"/>
            <ac:spMk id="8" creationId="{EADA968E-4A49-3507-9EE4-292DBD0F87A2}"/>
          </ac:spMkLst>
        </pc:spChg>
        <pc:picChg chg="del">
          <ac:chgData name="Gé Verbeek" userId="20d2065d-8055-4a68-a463-00777506795f" providerId="ADAL" clId="{41B7B33A-2742-44AD-8F77-CDA6C7B0234E}" dt="2023-10-16T07:10:23.643" v="130" actId="478"/>
          <ac:picMkLst>
            <pc:docMk/>
            <pc:sldMk cId="217122224" sldId="474"/>
            <ac:picMk id="3" creationId="{36FEC0D2-E21A-4C7F-84F4-F950CBC130CA}"/>
          </ac:picMkLst>
        </pc:picChg>
        <pc:picChg chg="add mod modCrop">
          <ac:chgData name="Gé Verbeek" userId="20d2065d-8055-4a68-a463-00777506795f" providerId="ADAL" clId="{41B7B33A-2742-44AD-8F77-CDA6C7B0234E}" dt="2023-10-16T07:11:21.351" v="139" actId="732"/>
          <ac:picMkLst>
            <pc:docMk/>
            <pc:sldMk cId="217122224" sldId="474"/>
            <ac:picMk id="6" creationId="{DE62469F-7F44-5342-EC31-877882B5DE7A}"/>
          </ac:picMkLst>
        </pc:picChg>
      </pc:sldChg>
      <pc:sldChg chg="delSp modSp add mod">
        <pc:chgData name="Gé Verbeek" userId="20d2065d-8055-4a68-a463-00777506795f" providerId="ADAL" clId="{41B7B33A-2742-44AD-8F77-CDA6C7B0234E}" dt="2023-10-11T10:10:19.598" v="90" actId="255"/>
        <pc:sldMkLst>
          <pc:docMk/>
          <pc:sldMk cId="3925848375" sldId="478"/>
        </pc:sldMkLst>
        <pc:spChg chg="mod">
          <ac:chgData name="Gé Verbeek" userId="20d2065d-8055-4a68-a463-00777506795f" providerId="ADAL" clId="{41B7B33A-2742-44AD-8F77-CDA6C7B0234E}" dt="2023-10-10T13:21:47.130" v="39" actId="20577"/>
          <ac:spMkLst>
            <pc:docMk/>
            <pc:sldMk cId="3925848375" sldId="478"/>
            <ac:spMk id="2" creationId="{C5D47CDC-FD6E-4BA9-AC0C-E5C5F468B4C6}"/>
          </ac:spMkLst>
        </pc:spChg>
        <pc:spChg chg="mod">
          <ac:chgData name="Gé Verbeek" userId="20d2065d-8055-4a68-a463-00777506795f" providerId="ADAL" clId="{41B7B33A-2742-44AD-8F77-CDA6C7B0234E}" dt="2023-10-11T10:10:19.598" v="90" actId="255"/>
          <ac:spMkLst>
            <pc:docMk/>
            <pc:sldMk cId="3925848375" sldId="478"/>
            <ac:spMk id="4" creationId="{7143A190-C605-430D-A4F3-9CFEEE08BDD2}"/>
          </ac:spMkLst>
        </pc:spChg>
        <pc:picChg chg="del">
          <ac:chgData name="Gé Verbeek" userId="20d2065d-8055-4a68-a463-00777506795f" providerId="ADAL" clId="{41B7B33A-2742-44AD-8F77-CDA6C7B0234E}" dt="2023-10-10T13:22:49.983" v="47" actId="478"/>
          <ac:picMkLst>
            <pc:docMk/>
            <pc:sldMk cId="3925848375" sldId="478"/>
            <ac:picMk id="3" creationId="{36FEC0D2-E21A-4C7F-84F4-F950CBC130CA}"/>
          </ac:picMkLst>
        </pc:picChg>
      </pc:sldChg>
      <pc:sldChg chg="modSp add mod">
        <pc:chgData name="Gé Verbeek" userId="20d2065d-8055-4a68-a463-00777506795f" providerId="ADAL" clId="{41B7B33A-2742-44AD-8F77-CDA6C7B0234E}" dt="2023-10-11T10:10:53.445" v="93" actId="27636"/>
        <pc:sldMkLst>
          <pc:docMk/>
          <pc:sldMk cId="77905842" sldId="479"/>
        </pc:sldMkLst>
        <pc:spChg chg="mod">
          <ac:chgData name="Gé Verbeek" userId="20d2065d-8055-4a68-a463-00777506795f" providerId="ADAL" clId="{41B7B33A-2742-44AD-8F77-CDA6C7B0234E}" dt="2023-10-11T10:10:53.445" v="93" actId="27636"/>
          <ac:spMkLst>
            <pc:docMk/>
            <pc:sldMk cId="77905842" sldId="479"/>
            <ac:spMk id="4" creationId="{7143A190-C605-430D-A4F3-9CFEEE08BDD2}"/>
          </ac:spMkLst>
        </pc:spChg>
      </pc:sldChg>
      <pc:sldChg chg="add del">
        <pc:chgData name="Gé Verbeek" userId="20d2065d-8055-4a68-a463-00777506795f" providerId="ADAL" clId="{41B7B33A-2742-44AD-8F77-CDA6C7B0234E}" dt="2023-10-16T07:06:34.396" v="99"/>
        <pc:sldMkLst>
          <pc:docMk/>
          <pc:sldMk cId="1608125510" sldId="49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16-10-2023</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F02E0-DB6B-495D-8684-7297BB1858EF}" type="datetimeFigureOut">
              <a:rPr lang="nl-NL" smtClean="0"/>
              <a:t>16-10-2023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2AE81-861B-4764-8A92-10FE93FC7A5B}" type="slidenum">
              <a:rPr lang="nl-NL" smtClean="0"/>
              <a:t>‹nr.›</a:t>
            </a:fld>
            <a:endParaRPr lang="nl-NL"/>
          </a:p>
        </p:txBody>
      </p:sp>
    </p:spTree>
    <p:extLst>
      <p:ext uri="{BB962C8B-B14F-4D97-AF65-F5344CB8AC3E}">
        <p14:creationId xmlns:p14="http://schemas.microsoft.com/office/powerpoint/2010/main" val="192770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a:t>
            </a:fld>
            <a:endParaRPr lang="nl-NL" altLang="nl-NL"/>
          </a:p>
        </p:txBody>
      </p:sp>
    </p:spTree>
    <p:extLst>
      <p:ext uri="{BB962C8B-B14F-4D97-AF65-F5344CB8AC3E}">
        <p14:creationId xmlns:p14="http://schemas.microsoft.com/office/powerpoint/2010/main" val="1052902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38</a:t>
            </a:fld>
            <a:endParaRPr lang="nl-NL" altLang="nl-NL"/>
          </a:p>
        </p:txBody>
      </p:sp>
    </p:spTree>
    <p:extLst>
      <p:ext uri="{BB962C8B-B14F-4D97-AF65-F5344CB8AC3E}">
        <p14:creationId xmlns:p14="http://schemas.microsoft.com/office/powerpoint/2010/main" val="416173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86257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56493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94984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33910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94178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89869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87266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0326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userDrawn="1"/>
        </p:nvSpPr>
        <p:spPr>
          <a:xfrm>
            <a:off x="1130533" y="6142150"/>
            <a:ext cx="5963286"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r>
              <a:rPr lang="nl-NL" altLang="nl-NL" dirty="0"/>
              <a:t>Donkerreactie (Calvincyclus)</a:t>
            </a:r>
            <a:endParaRPr lang="nl-NL" altLang="nl-NL" b="1" dirty="0"/>
          </a:p>
        </p:txBody>
      </p:sp>
      <p:pic>
        <p:nvPicPr>
          <p:cNvPr id="2" name="Tijdelijke aanduiding voor inhoud 1">
            <a:extLst>
              <a:ext uri="{FF2B5EF4-FFF2-40B4-BE49-F238E27FC236}">
                <a16:creationId xmlns:a16="http://schemas.microsoft.com/office/drawing/2014/main" id="{70EA3723-08A8-4251-9F65-A01DFC26EA65}"/>
              </a:ext>
            </a:extLst>
          </p:cNvPr>
          <p:cNvPicPr>
            <a:picLocks noGrp="1" noChangeAspect="1"/>
          </p:cNvPicPr>
          <p:nvPr>
            <p:ph idx="1"/>
          </p:nvPr>
        </p:nvPicPr>
        <p:blipFill>
          <a:blip r:embed="rId3"/>
          <a:stretch>
            <a:fillRect/>
          </a:stretch>
        </p:blipFill>
        <p:spPr>
          <a:xfrm>
            <a:off x="1079500" y="2097055"/>
            <a:ext cx="6651625" cy="4365689"/>
          </a:xfrm>
          <a:prstGeom prst="rect">
            <a:avLst/>
          </a:prstGeom>
        </p:spPr>
      </p:pic>
      <p:sp>
        <p:nvSpPr>
          <p:cNvPr id="3" name="Tekstvak 2">
            <a:extLst>
              <a:ext uri="{FF2B5EF4-FFF2-40B4-BE49-F238E27FC236}">
                <a16:creationId xmlns:a16="http://schemas.microsoft.com/office/drawing/2014/main" id="{5324143C-EAA0-4A46-97C4-38D408FE08D6}"/>
              </a:ext>
            </a:extLst>
          </p:cNvPr>
          <p:cNvSpPr txBox="1"/>
          <p:nvPr/>
        </p:nvSpPr>
        <p:spPr>
          <a:xfrm>
            <a:off x="6815579" y="1588951"/>
            <a:ext cx="553353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err="1">
                <a:ln>
                  <a:noFill/>
                </a:ln>
                <a:solidFill>
                  <a:prstClr val="black"/>
                </a:solidFill>
                <a:effectLst/>
                <a:uLnTx/>
                <a:uFillTx/>
                <a:latin typeface="Arial"/>
                <a:ea typeface="+mn-ea"/>
                <a:cs typeface="+mn-cs"/>
              </a:rPr>
              <a:t>Adp</a:t>
            </a:r>
            <a:r>
              <a:rPr kumimoji="0" lang="nl-NL" sz="1800" b="0" i="0" u="none" strike="noStrike" kern="1200" cap="none" spc="0" normalizeH="0" baseline="0" noProof="0" dirty="0">
                <a:ln>
                  <a:noFill/>
                </a:ln>
                <a:solidFill>
                  <a:prstClr val="black"/>
                </a:solidFill>
                <a:effectLst/>
                <a:uLnTx/>
                <a:uFillTx/>
                <a:latin typeface="Arial"/>
                <a:ea typeface="+mn-ea"/>
                <a:cs typeface="+mn-cs"/>
              </a:rPr>
              <a:t> = </a:t>
            </a:r>
            <a:r>
              <a:rPr kumimoji="0" lang="nl-NL" sz="1800" b="0" i="0" u="none" strike="noStrike" kern="1200" cap="none" spc="0" normalizeH="0" baseline="0" noProof="0" dirty="0" err="1">
                <a:ln>
                  <a:noFill/>
                </a:ln>
                <a:solidFill>
                  <a:prstClr val="black"/>
                </a:solidFill>
                <a:effectLst/>
                <a:uLnTx/>
                <a:uFillTx/>
                <a:latin typeface="Arial"/>
                <a:ea typeface="+mn-ea"/>
                <a:cs typeface="+mn-cs"/>
              </a:rPr>
              <a:t>Adenosinedifosfaat</a:t>
            </a:r>
            <a:endParaRPr kumimoji="0" lang="nl-NL"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err="1">
                <a:ln>
                  <a:noFill/>
                </a:ln>
                <a:solidFill>
                  <a:prstClr val="black"/>
                </a:solidFill>
                <a:effectLst/>
                <a:uLnTx/>
                <a:uFillTx/>
                <a:latin typeface="Arial"/>
                <a:ea typeface="+mn-ea"/>
                <a:cs typeface="+mn-cs"/>
              </a:rPr>
              <a:t>Atp</a:t>
            </a:r>
            <a:r>
              <a:rPr kumimoji="0" lang="nl-NL" sz="1800" b="0" i="0" u="none" strike="noStrike" kern="1200" cap="none" spc="0" normalizeH="0" baseline="0" noProof="0" dirty="0">
                <a:ln>
                  <a:noFill/>
                </a:ln>
                <a:solidFill>
                  <a:prstClr val="black"/>
                </a:solidFill>
                <a:effectLst/>
                <a:uLnTx/>
                <a:uFillTx/>
                <a:latin typeface="Arial"/>
                <a:ea typeface="+mn-ea"/>
                <a:cs typeface="+mn-cs"/>
              </a:rPr>
              <a:t>=Adenosinetrifosfaat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Ovaal 3">
            <a:extLst>
              <a:ext uri="{FF2B5EF4-FFF2-40B4-BE49-F238E27FC236}">
                <a16:creationId xmlns:a16="http://schemas.microsoft.com/office/drawing/2014/main" id="{B1702439-E785-8670-638E-979BE86D208D}"/>
              </a:ext>
            </a:extLst>
          </p:cNvPr>
          <p:cNvSpPr/>
          <p:nvPr/>
        </p:nvSpPr>
        <p:spPr>
          <a:xfrm>
            <a:off x="2239347" y="4823927"/>
            <a:ext cx="942392" cy="373224"/>
          </a:xfrm>
          <a:prstGeom prst="ellipse">
            <a:avLst/>
          </a:prstGeom>
          <a:solidFill>
            <a:srgbClr val="E7E7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8812141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r>
              <a:rPr lang="nl-NL" altLang="nl-NL" dirty="0"/>
              <a:t>Donkerreactie (Calvincyclus)</a:t>
            </a:r>
            <a:endParaRPr lang="nl-NL" altLang="nl-NL" b="1" dirty="0"/>
          </a:p>
        </p:txBody>
      </p:sp>
      <p:pic>
        <p:nvPicPr>
          <p:cNvPr id="2" name="Tijdelijke aanduiding voor inhoud 1">
            <a:extLst>
              <a:ext uri="{FF2B5EF4-FFF2-40B4-BE49-F238E27FC236}">
                <a16:creationId xmlns:a16="http://schemas.microsoft.com/office/drawing/2014/main" id="{0FE21851-1178-4A17-910C-1D1F65E84349}"/>
              </a:ext>
            </a:extLst>
          </p:cNvPr>
          <p:cNvPicPr>
            <a:picLocks noGrp="1" noChangeAspect="1"/>
          </p:cNvPicPr>
          <p:nvPr>
            <p:ph idx="1"/>
          </p:nvPr>
        </p:nvPicPr>
        <p:blipFill>
          <a:blip r:embed="rId3"/>
          <a:stretch>
            <a:fillRect/>
          </a:stretch>
        </p:blipFill>
        <p:spPr>
          <a:xfrm>
            <a:off x="906971" y="1692802"/>
            <a:ext cx="6651625" cy="4415072"/>
          </a:xfrm>
          <a:prstGeom prst="rect">
            <a:avLst/>
          </a:prstGeom>
        </p:spPr>
      </p:pic>
      <p:sp>
        <p:nvSpPr>
          <p:cNvPr id="3" name="Ovaal 2">
            <a:extLst>
              <a:ext uri="{FF2B5EF4-FFF2-40B4-BE49-F238E27FC236}">
                <a16:creationId xmlns:a16="http://schemas.microsoft.com/office/drawing/2014/main" id="{35A2A234-1792-06FF-A09C-92C189DD9AE6}"/>
              </a:ext>
            </a:extLst>
          </p:cNvPr>
          <p:cNvSpPr/>
          <p:nvPr/>
        </p:nvSpPr>
        <p:spPr>
          <a:xfrm>
            <a:off x="1782147" y="4320073"/>
            <a:ext cx="961053" cy="466531"/>
          </a:xfrm>
          <a:prstGeom prst="ellipse">
            <a:avLst/>
          </a:prstGeom>
          <a:solidFill>
            <a:srgbClr val="E7E7DF"/>
          </a:solidFill>
          <a:ln>
            <a:solidFill>
              <a:srgbClr val="E7E7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6366187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633218-55BE-4972-AF1E-F4CAEC8E8C4F}"/>
              </a:ext>
            </a:extLst>
          </p:cNvPr>
          <p:cNvSpPr>
            <a:spLocks noGrp="1"/>
          </p:cNvSpPr>
          <p:nvPr>
            <p:ph type="title"/>
          </p:nvPr>
        </p:nvSpPr>
        <p:spPr/>
        <p:txBody>
          <a:bodyPr/>
          <a:lstStyle/>
          <a:p>
            <a:r>
              <a:rPr lang="nl-NL" dirty="0"/>
              <a:t>Ademhaling</a:t>
            </a:r>
          </a:p>
        </p:txBody>
      </p:sp>
      <p:sp>
        <p:nvSpPr>
          <p:cNvPr id="3" name="Tijdelijke aanduiding voor inhoud 2">
            <a:extLst>
              <a:ext uri="{FF2B5EF4-FFF2-40B4-BE49-F238E27FC236}">
                <a16:creationId xmlns:a16="http://schemas.microsoft.com/office/drawing/2014/main" id="{0FE57F32-3BF9-4BE7-A7B8-FA3AB8ABBD4F}"/>
              </a:ext>
            </a:extLst>
          </p:cNvPr>
          <p:cNvSpPr>
            <a:spLocks noGrp="1"/>
          </p:cNvSpPr>
          <p:nvPr>
            <p:ph idx="1"/>
          </p:nvPr>
        </p:nvSpPr>
        <p:spPr>
          <a:xfrm>
            <a:off x="756000" y="1728000"/>
            <a:ext cx="9036000" cy="4351338"/>
          </a:xfrm>
        </p:spPr>
        <p:txBody>
          <a:bodyPr>
            <a:normAutofit/>
          </a:bodyPr>
          <a:lstStyle/>
          <a:p>
            <a:pPr indent="0">
              <a:buNone/>
            </a:pPr>
            <a:r>
              <a:rPr lang="nl-NL" dirty="0"/>
              <a:t>De plant haalt, net als de mens, ook continu adem, dit wordt ook wel respiratie of dissimilatie genoemd. </a:t>
            </a:r>
          </a:p>
          <a:p>
            <a:pPr indent="0">
              <a:buNone/>
            </a:pPr>
            <a:endParaRPr lang="nl-NL" dirty="0"/>
          </a:p>
          <a:p>
            <a:pPr indent="0">
              <a:buNone/>
            </a:pPr>
            <a:r>
              <a:rPr lang="nl-NL" dirty="0"/>
              <a:t>Hierbij verbruikt de plant suikers en komt er energie vrij die nodig is om in leven te blijven (onderhoudsademhaling) en om te groeien (groeiademhaling). Dit is dezelfde reactie als bij de fotosynthese, maar nu andersom. </a:t>
            </a:r>
          </a:p>
          <a:p>
            <a:pPr indent="0">
              <a:buNone/>
            </a:pPr>
            <a:endParaRPr lang="nl-NL" dirty="0"/>
          </a:p>
          <a:p>
            <a:pPr indent="0">
              <a:buNone/>
            </a:pPr>
            <a:r>
              <a:rPr lang="nl-NL" dirty="0"/>
              <a:t>Overdag merk je gewoonlijk niet dat de plant ook ademhaalt omdat de fotosynthese groter is dan de ademhaling. Netto neemt de plant dus CO</a:t>
            </a:r>
            <a:r>
              <a:rPr lang="nl-NL" baseline="-25000" dirty="0"/>
              <a:t>2</a:t>
            </a:r>
            <a:r>
              <a:rPr lang="nl-NL" dirty="0"/>
              <a:t> op. </a:t>
            </a:r>
          </a:p>
        </p:txBody>
      </p:sp>
      <p:pic>
        <p:nvPicPr>
          <p:cNvPr id="4" name="Afbeelding 3">
            <a:extLst>
              <a:ext uri="{FF2B5EF4-FFF2-40B4-BE49-F238E27FC236}">
                <a16:creationId xmlns:a16="http://schemas.microsoft.com/office/drawing/2014/main" id="{D8E70E3B-AE83-4B57-BD6C-7BEBD05BAD59}"/>
              </a:ext>
            </a:extLst>
          </p:cNvPr>
          <p:cNvPicPr>
            <a:picLocks noChangeAspect="1"/>
          </p:cNvPicPr>
          <p:nvPr/>
        </p:nvPicPr>
        <p:blipFill>
          <a:blip r:embed="rId2"/>
          <a:stretch>
            <a:fillRect/>
          </a:stretch>
        </p:blipFill>
        <p:spPr>
          <a:xfrm>
            <a:off x="9664117" y="5175809"/>
            <a:ext cx="2527883" cy="1682191"/>
          </a:xfrm>
          <a:prstGeom prst="rect">
            <a:avLst/>
          </a:prstGeom>
        </p:spPr>
      </p:pic>
      <p:pic>
        <p:nvPicPr>
          <p:cNvPr id="5" name="Afbeelding 4">
            <a:extLst>
              <a:ext uri="{FF2B5EF4-FFF2-40B4-BE49-F238E27FC236}">
                <a16:creationId xmlns:a16="http://schemas.microsoft.com/office/drawing/2014/main" id="{C70E3048-631F-4A0C-BFE3-ECDF193FB32D}"/>
              </a:ext>
            </a:extLst>
          </p:cNvPr>
          <p:cNvPicPr>
            <a:picLocks noChangeAspect="1"/>
          </p:cNvPicPr>
          <p:nvPr/>
        </p:nvPicPr>
        <p:blipFill>
          <a:blip r:embed="rId3"/>
          <a:stretch>
            <a:fillRect/>
          </a:stretch>
        </p:blipFill>
        <p:spPr>
          <a:xfrm>
            <a:off x="9725025" y="89045"/>
            <a:ext cx="2466975" cy="1847850"/>
          </a:xfrm>
          <a:prstGeom prst="rect">
            <a:avLst/>
          </a:prstGeom>
        </p:spPr>
      </p:pic>
    </p:spTree>
    <p:extLst>
      <p:ext uri="{BB962C8B-B14F-4D97-AF65-F5344CB8AC3E}">
        <p14:creationId xmlns:p14="http://schemas.microsoft.com/office/powerpoint/2010/main" val="228948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633218-55BE-4972-AF1E-F4CAEC8E8C4F}"/>
              </a:ext>
            </a:extLst>
          </p:cNvPr>
          <p:cNvSpPr>
            <a:spLocks noGrp="1"/>
          </p:cNvSpPr>
          <p:nvPr>
            <p:ph type="title"/>
          </p:nvPr>
        </p:nvSpPr>
        <p:spPr/>
        <p:txBody>
          <a:bodyPr/>
          <a:lstStyle/>
          <a:p>
            <a:r>
              <a:rPr lang="nl-NL" dirty="0"/>
              <a:t>Ademhaling</a:t>
            </a:r>
          </a:p>
        </p:txBody>
      </p:sp>
      <p:sp>
        <p:nvSpPr>
          <p:cNvPr id="3" name="Tijdelijke aanduiding voor inhoud 2">
            <a:extLst>
              <a:ext uri="{FF2B5EF4-FFF2-40B4-BE49-F238E27FC236}">
                <a16:creationId xmlns:a16="http://schemas.microsoft.com/office/drawing/2014/main" id="{0FE57F32-3BF9-4BE7-A7B8-FA3AB8ABBD4F}"/>
              </a:ext>
            </a:extLst>
          </p:cNvPr>
          <p:cNvSpPr>
            <a:spLocks noGrp="1"/>
          </p:cNvSpPr>
          <p:nvPr>
            <p:ph idx="1"/>
          </p:nvPr>
        </p:nvSpPr>
        <p:spPr>
          <a:xfrm>
            <a:off x="756000" y="1728000"/>
            <a:ext cx="9036000" cy="4351338"/>
          </a:xfrm>
        </p:spPr>
        <p:txBody>
          <a:bodyPr>
            <a:normAutofit lnSpcReduction="10000"/>
          </a:bodyPr>
          <a:lstStyle/>
          <a:p>
            <a:pPr indent="0">
              <a:buNone/>
            </a:pPr>
            <a:r>
              <a:rPr lang="nl-NL" dirty="0"/>
              <a:t>'s nachts is er geen fotosynthese. De plant haalt dan alleen adem en hiermee staat de plant netto CO</a:t>
            </a:r>
            <a:r>
              <a:rPr lang="nl-NL" baseline="-25000" dirty="0"/>
              <a:t>2</a:t>
            </a:r>
            <a:r>
              <a:rPr lang="nl-NL" dirty="0"/>
              <a:t>  af aan de omgeving. De CO</a:t>
            </a:r>
            <a:r>
              <a:rPr lang="nl-NL" baseline="-25000" dirty="0"/>
              <a:t>2</a:t>
            </a:r>
            <a:r>
              <a:rPr lang="nl-NL" dirty="0"/>
              <a:t> -concentratie in de lucht stijgt. </a:t>
            </a:r>
          </a:p>
          <a:p>
            <a:pPr indent="0">
              <a:buNone/>
            </a:pPr>
            <a:endParaRPr lang="nl-NL" dirty="0"/>
          </a:p>
          <a:p>
            <a:pPr indent="0">
              <a:buNone/>
            </a:pPr>
            <a:r>
              <a:rPr lang="nl-NL" dirty="0"/>
              <a:t>De snelheid van processen in de plant stijgt met de temperatuur. Als er veel fotosynthese is (bij veel licht en CO2) dan is een hogere temperatuur nodig om alle aangemaakte suikers te verwerken. </a:t>
            </a:r>
          </a:p>
          <a:p>
            <a:pPr indent="0">
              <a:buNone/>
            </a:pPr>
            <a:endParaRPr lang="nl-NL" dirty="0"/>
          </a:p>
          <a:p>
            <a:pPr indent="0">
              <a:buNone/>
            </a:pPr>
            <a:r>
              <a:rPr lang="nl-NL" dirty="0"/>
              <a:t>Hiermee stijgt echter ook de ademhaling. Bij een te hoge temperatuur gaan er suikers verloren door een te grote ademhaling. </a:t>
            </a:r>
          </a:p>
        </p:txBody>
      </p:sp>
      <p:pic>
        <p:nvPicPr>
          <p:cNvPr id="4" name="Afbeelding 3">
            <a:extLst>
              <a:ext uri="{FF2B5EF4-FFF2-40B4-BE49-F238E27FC236}">
                <a16:creationId xmlns:a16="http://schemas.microsoft.com/office/drawing/2014/main" id="{5E15324C-4CF3-40C9-8112-595DB7184DF3}"/>
              </a:ext>
            </a:extLst>
          </p:cNvPr>
          <p:cNvPicPr>
            <a:picLocks noChangeAspect="1"/>
          </p:cNvPicPr>
          <p:nvPr/>
        </p:nvPicPr>
        <p:blipFill>
          <a:blip r:embed="rId2"/>
          <a:stretch>
            <a:fillRect/>
          </a:stretch>
        </p:blipFill>
        <p:spPr>
          <a:xfrm>
            <a:off x="7600950" y="5786700"/>
            <a:ext cx="4591050" cy="990600"/>
          </a:xfrm>
          <a:prstGeom prst="rect">
            <a:avLst/>
          </a:prstGeom>
        </p:spPr>
      </p:pic>
    </p:spTree>
    <p:extLst>
      <p:ext uri="{BB962C8B-B14F-4D97-AF65-F5344CB8AC3E}">
        <p14:creationId xmlns:p14="http://schemas.microsoft.com/office/powerpoint/2010/main" val="106097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47CDC-FD6E-4BA9-AC0C-E5C5F468B4C6}"/>
              </a:ext>
            </a:extLst>
          </p:cNvPr>
          <p:cNvSpPr>
            <a:spLocks noGrp="1"/>
          </p:cNvSpPr>
          <p:nvPr>
            <p:ph type="title"/>
          </p:nvPr>
        </p:nvSpPr>
        <p:spPr/>
        <p:txBody>
          <a:bodyPr/>
          <a:lstStyle/>
          <a:p>
            <a:r>
              <a:rPr lang="nl-NL" dirty="0"/>
              <a:t>Wat is ademhaling?</a:t>
            </a:r>
          </a:p>
        </p:txBody>
      </p:sp>
      <p:sp>
        <p:nvSpPr>
          <p:cNvPr id="4" name="Tijdelijke aanduiding voor inhoud 3">
            <a:extLst>
              <a:ext uri="{FF2B5EF4-FFF2-40B4-BE49-F238E27FC236}">
                <a16:creationId xmlns:a16="http://schemas.microsoft.com/office/drawing/2014/main" id="{7143A190-C605-430D-A4F3-9CFEEE08BDD2}"/>
              </a:ext>
            </a:extLst>
          </p:cNvPr>
          <p:cNvSpPr>
            <a:spLocks noGrp="1"/>
          </p:cNvSpPr>
          <p:nvPr>
            <p:ph idx="1"/>
          </p:nvPr>
        </p:nvSpPr>
        <p:spPr>
          <a:xfrm>
            <a:off x="762383" y="2001378"/>
            <a:ext cx="8013971" cy="4351338"/>
          </a:xfrm>
        </p:spPr>
        <p:txBody>
          <a:bodyPr/>
          <a:lstStyle/>
          <a:p>
            <a:pPr indent="0">
              <a:buNone/>
            </a:pPr>
            <a:r>
              <a:rPr lang="nl-NL" dirty="0"/>
              <a:t>Een plant maakt bij de fotosynthese (=assimilatie) suikers uit CO2 en water.</a:t>
            </a:r>
          </a:p>
          <a:p>
            <a:pPr indent="0">
              <a:buNone/>
            </a:pPr>
            <a:endParaRPr lang="nl-NL" dirty="0"/>
          </a:p>
          <a:p>
            <a:pPr indent="0">
              <a:buNone/>
            </a:pPr>
            <a:r>
              <a:rPr lang="nl-NL" dirty="0"/>
              <a:t>Bij de ademhaling wordt een deel van die suikers verbrand  om energie voor de plant beschikbaar te krijgen</a:t>
            </a:r>
          </a:p>
          <a:p>
            <a:pPr indent="0">
              <a:buNone/>
            </a:pPr>
            <a:endParaRPr lang="nl-NL" dirty="0"/>
          </a:p>
          <a:p>
            <a:pPr indent="0">
              <a:buNone/>
            </a:pPr>
            <a:r>
              <a:rPr lang="nl-NL" dirty="0"/>
              <a:t>Daarbij komt CO2 vrij, ademhaling is dus eigenlijk het omgekeerde van fotosynthese</a:t>
            </a:r>
          </a:p>
        </p:txBody>
      </p:sp>
      <p:pic>
        <p:nvPicPr>
          <p:cNvPr id="3" name="Afbeelding 2">
            <a:extLst>
              <a:ext uri="{FF2B5EF4-FFF2-40B4-BE49-F238E27FC236}">
                <a16:creationId xmlns:a16="http://schemas.microsoft.com/office/drawing/2014/main" id="{4FDB1E33-71AD-4EBA-ACB4-8D71AB5BECB7}"/>
              </a:ext>
            </a:extLst>
          </p:cNvPr>
          <p:cNvPicPr>
            <a:picLocks noChangeAspect="1"/>
          </p:cNvPicPr>
          <p:nvPr/>
        </p:nvPicPr>
        <p:blipFill>
          <a:blip r:embed="rId2"/>
          <a:stretch>
            <a:fillRect/>
          </a:stretch>
        </p:blipFill>
        <p:spPr>
          <a:xfrm>
            <a:off x="8229548" y="255825"/>
            <a:ext cx="3813882" cy="1634521"/>
          </a:xfrm>
          <a:prstGeom prst="rect">
            <a:avLst/>
          </a:prstGeom>
        </p:spPr>
      </p:pic>
      <p:pic>
        <p:nvPicPr>
          <p:cNvPr id="5" name="Afbeelding 4">
            <a:extLst>
              <a:ext uri="{FF2B5EF4-FFF2-40B4-BE49-F238E27FC236}">
                <a16:creationId xmlns:a16="http://schemas.microsoft.com/office/drawing/2014/main" id="{B0A59FFF-1E39-4D0E-86FE-FC754D336AF3}"/>
              </a:ext>
            </a:extLst>
          </p:cNvPr>
          <p:cNvPicPr>
            <a:picLocks noChangeAspect="1"/>
          </p:cNvPicPr>
          <p:nvPr/>
        </p:nvPicPr>
        <p:blipFill>
          <a:blip r:embed="rId3"/>
          <a:stretch>
            <a:fillRect/>
          </a:stretch>
        </p:blipFill>
        <p:spPr>
          <a:xfrm>
            <a:off x="8776355" y="4496958"/>
            <a:ext cx="3267076" cy="2242347"/>
          </a:xfrm>
          <a:prstGeom prst="rect">
            <a:avLst/>
          </a:prstGeom>
        </p:spPr>
      </p:pic>
    </p:spTree>
    <p:extLst>
      <p:ext uri="{BB962C8B-B14F-4D97-AF65-F5344CB8AC3E}">
        <p14:creationId xmlns:p14="http://schemas.microsoft.com/office/powerpoint/2010/main" val="254429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C6FE6-BEDD-4ABF-BD4C-1387B64F6993}"/>
              </a:ext>
            </a:extLst>
          </p:cNvPr>
          <p:cNvSpPr>
            <a:spLocks noGrp="1"/>
          </p:cNvSpPr>
          <p:nvPr>
            <p:ph type="title"/>
          </p:nvPr>
        </p:nvSpPr>
        <p:spPr/>
        <p:txBody>
          <a:bodyPr/>
          <a:lstStyle/>
          <a:p>
            <a:r>
              <a:rPr lang="nl-NL" dirty="0"/>
              <a:t>Ademhaling</a:t>
            </a:r>
          </a:p>
        </p:txBody>
      </p:sp>
      <p:sp>
        <p:nvSpPr>
          <p:cNvPr id="3" name="Tijdelijke aanduiding voor inhoud 2">
            <a:extLst>
              <a:ext uri="{FF2B5EF4-FFF2-40B4-BE49-F238E27FC236}">
                <a16:creationId xmlns:a16="http://schemas.microsoft.com/office/drawing/2014/main" id="{F732A767-E7F3-4C80-AA78-79C36AEDA6B2}"/>
              </a:ext>
            </a:extLst>
          </p:cNvPr>
          <p:cNvSpPr>
            <a:spLocks noGrp="1"/>
          </p:cNvSpPr>
          <p:nvPr>
            <p:ph idx="1"/>
          </p:nvPr>
        </p:nvSpPr>
        <p:spPr>
          <a:xfrm>
            <a:off x="756000" y="1728000"/>
            <a:ext cx="9036000" cy="4351338"/>
          </a:xfrm>
        </p:spPr>
        <p:txBody>
          <a:bodyPr>
            <a:normAutofit/>
          </a:bodyPr>
          <a:lstStyle/>
          <a:p>
            <a:pPr indent="0">
              <a:buNone/>
            </a:pPr>
            <a:r>
              <a:rPr lang="nl-NL" dirty="0"/>
              <a:t>Op een donkere dag produceert een volgroeid rozengewas zonder assimilatielampen bijna niets.</a:t>
            </a:r>
          </a:p>
          <a:p>
            <a:pPr indent="0">
              <a:buNone/>
            </a:pPr>
            <a:endParaRPr lang="nl-NL" dirty="0"/>
          </a:p>
          <a:p>
            <a:pPr indent="0">
              <a:buNone/>
            </a:pPr>
            <a:r>
              <a:rPr lang="nl-NL" dirty="0"/>
              <a:t>Op zo’n donkere dag assimileert de plant nog wel een beetje, maar wat hij produceert aan suikers verbruikt hij meteen weer in de ademhaling</a:t>
            </a:r>
          </a:p>
          <a:p>
            <a:pPr indent="0">
              <a:buNone/>
            </a:pPr>
            <a:endParaRPr lang="nl-NL" dirty="0"/>
          </a:p>
          <a:p>
            <a:pPr indent="0">
              <a:buNone/>
            </a:pPr>
            <a:r>
              <a:rPr lang="nl-NL" dirty="0"/>
              <a:t>Dat is dus een verloren dag voor de kweker!</a:t>
            </a:r>
          </a:p>
          <a:p>
            <a:pPr indent="0">
              <a:buNone/>
            </a:pPr>
            <a:endParaRPr lang="nl-NL" dirty="0"/>
          </a:p>
        </p:txBody>
      </p:sp>
      <p:pic>
        <p:nvPicPr>
          <p:cNvPr id="7" name="Afbeelding 6">
            <a:extLst>
              <a:ext uri="{FF2B5EF4-FFF2-40B4-BE49-F238E27FC236}">
                <a16:creationId xmlns:a16="http://schemas.microsoft.com/office/drawing/2014/main" id="{31347AEA-242D-48E8-B9A6-26BA28A3651D}"/>
              </a:ext>
            </a:extLst>
          </p:cNvPr>
          <p:cNvPicPr>
            <a:picLocks noChangeAspect="1"/>
          </p:cNvPicPr>
          <p:nvPr/>
        </p:nvPicPr>
        <p:blipFill>
          <a:blip r:embed="rId2"/>
          <a:stretch>
            <a:fillRect/>
          </a:stretch>
        </p:blipFill>
        <p:spPr>
          <a:xfrm>
            <a:off x="8041063" y="3969433"/>
            <a:ext cx="4026487" cy="2810026"/>
          </a:xfrm>
          <a:prstGeom prst="rect">
            <a:avLst/>
          </a:prstGeom>
        </p:spPr>
      </p:pic>
    </p:spTree>
    <p:extLst>
      <p:ext uri="{BB962C8B-B14F-4D97-AF65-F5344CB8AC3E}">
        <p14:creationId xmlns:p14="http://schemas.microsoft.com/office/powerpoint/2010/main" val="248748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5A20A1-9324-4E59-A2E5-8219B6CEB91C}"/>
              </a:ext>
            </a:extLst>
          </p:cNvPr>
          <p:cNvSpPr>
            <a:spLocks noGrp="1"/>
          </p:cNvSpPr>
          <p:nvPr>
            <p:ph type="title"/>
          </p:nvPr>
        </p:nvSpPr>
        <p:spPr/>
        <p:txBody>
          <a:bodyPr/>
          <a:lstStyle/>
          <a:p>
            <a:r>
              <a:rPr lang="nl-NL" dirty="0"/>
              <a:t>.</a:t>
            </a:r>
          </a:p>
        </p:txBody>
      </p:sp>
      <p:sp>
        <p:nvSpPr>
          <p:cNvPr id="3" name="Tijdelijke aanduiding voor inhoud 2">
            <a:extLst>
              <a:ext uri="{FF2B5EF4-FFF2-40B4-BE49-F238E27FC236}">
                <a16:creationId xmlns:a16="http://schemas.microsoft.com/office/drawing/2014/main" id="{9007037B-4B5C-48F0-BE82-245D9BA79417}"/>
              </a:ext>
            </a:extLst>
          </p:cNvPr>
          <p:cNvSpPr>
            <a:spLocks noGrp="1"/>
          </p:cNvSpPr>
          <p:nvPr>
            <p:ph idx="1"/>
          </p:nvPr>
        </p:nvSpPr>
        <p:spPr>
          <a:xfrm>
            <a:off x="867266" y="1656000"/>
            <a:ext cx="8924734" cy="4351338"/>
          </a:xfrm>
        </p:spPr>
        <p:txBody>
          <a:bodyPr>
            <a:normAutofit/>
          </a:bodyPr>
          <a:lstStyle/>
          <a:p>
            <a:pPr indent="0">
              <a:buNone/>
            </a:pPr>
            <a:r>
              <a:rPr lang="nl-NL" dirty="0"/>
              <a:t>.</a:t>
            </a:r>
          </a:p>
        </p:txBody>
      </p:sp>
      <p:pic>
        <p:nvPicPr>
          <p:cNvPr id="4" name="Afbeelding 3">
            <a:extLst>
              <a:ext uri="{FF2B5EF4-FFF2-40B4-BE49-F238E27FC236}">
                <a16:creationId xmlns:a16="http://schemas.microsoft.com/office/drawing/2014/main" id="{4B86FDE5-29B1-4952-B02D-5FF68772F615}"/>
              </a:ext>
            </a:extLst>
          </p:cNvPr>
          <p:cNvPicPr>
            <a:picLocks noChangeAspect="1"/>
          </p:cNvPicPr>
          <p:nvPr/>
        </p:nvPicPr>
        <p:blipFill>
          <a:blip r:embed="rId2"/>
          <a:stretch>
            <a:fillRect/>
          </a:stretch>
        </p:blipFill>
        <p:spPr>
          <a:xfrm>
            <a:off x="755999" y="952305"/>
            <a:ext cx="9087691" cy="5389992"/>
          </a:xfrm>
          <a:prstGeom prst="rect">
            <a:avLst/>
          </a:prstGeom>
        </p:spPr>
      </p:pic>
      <p:sp>
        <p:nvSpPr>
          <p:cNvPr id="5" name="Ovaal 4">
            <a:extLst>
              <a:ext uri="{FF2B5EF4-FFF2-40B4-BE49-F238E27FC236}">
                <a16:creationId xmlns:a16="http://schemas.microsoft.com/office/drawing/2014/main" id="{59F71CE5-2277-4909-BC34-8D462095C662}"/>
              </a:ext>
            </a:extLst>
          </p:cNvPr>
          <p:cNvSpPr/>
          <p:nvPr/>
        </p:nvSpPr>
        <p:spPr>
          <a:xfrm>
            <a:off x="8540685" y="5156462"/>
            <a:ext cx="1018094" cy="10086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3E0DFF46-EF75-4357-805B-FB8E4990C766}"/>
              </a:ext>
            </a:extLst>
          </p:cNvPr>
          <p:cNvSpPr/>
          <p:nvPr/>
        </p:nvSpPr>
        <p:spPr>
          <a:xfrm>
            <a:off x="1894788" y="2309567"/>
            <a:ext cx="1866507" cy="18193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87054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5A20A1-9324-4E59-A2E5-8219B6CEB91C}"/>
              </a:ext>
            </a:extLst>
          </p:cNvPr>
          <p:cNvSpPr>
            <a:spLocks noGrp="1"/>
          </p:cNvSpPr>
          <p:nvPr>
            <p:ph type="title"/>
          </p:nvPr>
        </p:nvSpPr>
        <p:spPr/>
        <p:txBody>
          <a:bodyPr/>
          <a:lstStyle/>
          <a:p>
            <a:r>
              <a:rPr lang="nl-NL" dirty="0"/>
              <a:t>Ademhaling</a:t>
            </a:r>
          </a:p>
        </p:txBody>
      </p:sp>
      <p:sp>
        <p:nvSpPr>
          <p:cNvPr id="3" name="Tijdelijke aanduiding voor inhoud 2">
            <a:extLst>
              <a:ext uri="{FF2B5EF4-FFF2-40B4-BE49-F238E27FC236}">
                <a16:creationId xmlns:a16="http://schemas.microsoft.com/office/drawing/2014/main" id="{9007037B-4B5C-48F0-BE82-245D9BA79417}"/>
              </a:ext>
            </a:extLst>
          </p:cNvPr>
          <p:cNvSpPr>
            <a:spLocks noGrp="1"/>
          </p:cNvSpPr>
          <p:nvPr>
            <p:ph idx="1"/>
          </p:nvPr>
        </p:nvSpPr>
        <p:spPr>
          <a:xfrm>
            <a:off x="867266" y="1656000"/>
            <a:ext cx="8924734" cy="4351338"/>
          </a:xfrm>
        </p:spPr>
        <p:txBody>
          <a:bodyPr>
            <a:normAutofit/>
          </a:bodyPr>
          <a:lstStyle/>
          <a:p>
            <a:pPr indent="0">
              <a:buNone/>
            </a:pPr>
            <a:r>
              <a:rPr lang="nl-NL" dirty="0"/>
              <a:t>Kost de ademhaling nu productie of levert het productie op?</a:t>
            </a:r>
          </a:p>
          <a:p>
            <a:pPr indent="0">
              <a:buNone/>
            </a:pPr>
            <a:endParaRPr lang="nl-NL" dirty="0"/>
          </a:p>
          <a:p>
            <a:pPr indent="0">
              <a:buNone/>
            </a:pPr>
            <a:r>
              <a:rPr lang="nl-NL" dirty="0"/>
              <a:t>Het antwoord is:</a:t>
            </a:r>
          </a:p>
          <a:p>
            <a:pPr indent="0">
              <a:buNone/>
            </a:pPr>
            <a:r>
              <a:rPr lang="nl-NL" dirty="0"/>
              <a:t>Allebei!</a:t>
            </a:r>
          </a:p>
          <a:p>
            <a:pPr indent="0">
              <a:buNone/>
            </a:pPr>
            <a:endParaRPr lang="nl-NL" dirty="0"/>
          </a:p>
          <a:p>
            <a:pPr indent="0">
              <a:buNone/>
            </a:pPr>
            <a:r>
              <a:rPr lang="nl-NL" dirty="0"/>
              <a:t>In beperkte mate kan de teler de ademhaling sturen met het kasklimaat.</a:t>
            </a:r>
          </a:p>
          <a:p>
            <a:pPr indent="0">
              <a:buNone/>
            </a:pPr>
            <a:endParaRPr lang="nl-NL" dirty="0"/>
          </a:p>
          <a:p>
            <a:pPr indent="0">
              <a:buNone/>
            </a:pPr>
            <a:endParaRPr lang="nl-NL" dirty="0"/>
          </a:p>
        </p:txBody>
      </p:sp>
      <p:pic>
        <p:nvPicPr>
          <p:cNvPr id="4" name="Afbeelding 3">
            <a:extLst>
              <a:ext uri="{FF2B5EF4-FFF2-40B4-BE49-F238E27FC236}">
                <a16:creationId xmlns:a16="http://schemas.microsoft.com/office/drawing/2014/main" id="{D5890098-8241-4CB8-8B5F-9070605260AB}"/>
              </a:ext>
            </a:extLst>
          </p:cNvPr>
          <p:cNvPicPr>
            <a:picLocks noChangeAspect="1"/>
          </p:cNvPicPr>
          <p:nvPr/>
        </p:nvPicPr>
        <p:blipFill>
          <a:blip r:embed="rId2"/>
          <a:stretch>
            <a:fillRect/>
          </a:stretch>
        </p:blipFill>
        <p:spPr>
          <a:xfrm>
            <a:off x="7781182" y="4637931"/>
            <a:ext cx="2619375" cy="1743075"/>
          </a:xfrm>
          <a:prstGeom prst="rect">
            <a:avLst/>
          </a:prstGeom>
        </p:spPr>
      </p:pic>
    </p:spTree>
    <p:extLst>
      <p:ext uri="{BB962C8B-B14F-4D97-AF65-F5344CB8AC3E}">
        <p14:creationId xmlns:p14="http://schemas.microsoft.com/office/powerpoint/2010/main" val="281292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47CDC-FD6E-4BA9-AC0C-E5C5F468B4C6}"/>
              </a:ext>
            </a:extLst>
          </p:cNvPr>
          <p:cNvSpPr>
            <a:spLocks noGrp="1"/>
          </p:cNvSpPr>
          <p:nvPr>
            <p:ph type="title"/>
          </p:nvPr>
        </p:nvSpPr>
        <p:spPr/>
        <p:txBody>
          <a:bodyPr/>
          <a:lstStyle/>
          <a:p>
            <a:r>
              <a:rPr lang="nl-NL" dirty="0"/>
              <a:t>2 soorten ademhaling</a:t>
            </a:r>
          </a:p>
        </p:txBody>
      </p:sp>
      <p:sp>
        <p:nvSpPr>
          <p:cNvPr id="5" name="Tekstvak 4">
            <a:extLst>
              <a:ext uri="{FF2B5EF4-FFF2-40B4-BE49-F238E27FC236}">
                <a16:creationId xmlns:a16="http://schemas.microsoft.com/office/drawing/2014/main" id="{EDE1967D-D9C6-467A-9B42-661B8C80BE83}"/>
              </a:ext>
            </a:extLst>
          </p:cNvPr>
          <p:cNvSpPr txBox="1"/>
          <p:nvPr/>
        </p:nvSpPr>
        <p:spPr>
          <a:xfrm>
            <a:off x="867266" y="1656000"/>
            <a:ext cx="8163612" cy="3785652"/>
          </a:xfrm>
          <a:prstGeom prst="rect">
            <a:avLst/>
          </a:prstGeom>
          <a:noFill/>
        </p:spPr>
        <p:txBody>
          <a:bodyPr wrap="square" rtlCol="0">
            <a:spAutoFit/>
          </a:bodyPr>
          <a:lstStyle/>
          <a:p>
            <a:r>
              <a:rPr lang="nl-NL" sz="2400" dirty="0"/>
              <a:t>Ademhaling bestaat uit 2 delen:</a:t>
            </a:r>
          </a:p>
          <a:p>
            <a:endParaRPr lang="nl-NL" sz="2400" dirty="0"/>
          </a:p>
          <a:p>
            <a:pPr marL="342900" indent="-342900">
              <a:buFont typeface="Arial" panose="020B0604020202020204" pitchFamily="34" charset="0"/>
              <a:buChar char="•"/>
            </a:pPr>
            <a:r>
              <a:rPr lang="nl-NL" sz="2400" dirty="0"/>
              <a:t>Onderhoudsademhaling</a:t>
            </a:r>
          </a:p>
          <a:p>
            <a:pPr marL="342900" indent="-342900">
              <a:buFont typeface="Arial" panose="020B0604020202020204" pitchFamily="34" charset="0"/>
              <a:buChar char="•"/>
            </a:pPr>
            <a:r>
              <a:rPr lang="nl-NL" sz="2400" dirty="0"/>
              <a:t>Groei ademhaling</a:t>
            </a:r>
          </a:p>
          <a:p>
            <a:pPr marL="342900" indent="-342900">
              <a:buFont typeface="Arial" panose="020B0604020202020204" pitchFamily="34" charset="0"/>
              <a:buChar char="•"/>
            </a:pPr>
            <a:endParaRPr lang="nl-NL" sz="2400" dirty="0"/>
          </a:p>
          <a:p>
            <a:r>
              <a:rPr lang="nl-NL" sz="2400" dirty="0"/>
              <a:t>Om groei (dus productie) te bereiken, is altijd ademhaling nodig!</a:t>
            </a:r>
          </a:p>
          <a:p>
            <a:endParaRPr lang="nl-NL" sz="2400" dirty="0"/>
          </a:p>
          <a:p>
            <a:r>
              <a:rPr lang="nl-NL" sz="2400" dirty="0"/>
              <a:t>Dit betekent dus dat een deel van de suikers die de plant produceert in de fotosynthese gebruikt wordt voor de groei!</a:t>
            </a:r>
          </a:p>
        </p:txBody>
      </p:sp>
      <p:pic>
        <p:nvPicPr>
          <p:cNvPr id="4" name="Afbeelding 3">
            <a:extLst>
              <a:ext uri="{FF2B5EF4-FFF2-40B4-BE49-F238E27FC236}">
                <a16:creationId xmlns:a16="http://schemas.microsoft.com/office/drawing/2014/main" id="{54BC18ED-2B2F-4001-8555-F06F9CB80D62}"/>
              </a:ext>
            </a:extLst>
          </p:cNvPr>
          <p:cNvPicPr>
            <a:picLocks noChangeAspect="1"/>
          </p:cNvPicPr>
          <p:nvPr/>
        </p:nvPicPr>
        <p:blipFill>
          <a:blip r:embed="rId2"/>
          <a:stretch>
            <a:fillRect/>
          </a:stretch>
        </p:blipFill>
        <p:spPr>
          <a:xfrm>
            <a:off x="8638121" y="185463"/>
            <a:ext cx="3332969" cy="2461770"/>
          </a:xfrm>
          <a:prstGeom prst="rect">
            <a:avLst/>
          </a:prstGeom>
        </p:spPr>
      </p:pic>
    </p:spTree>
    <p:extLst>
      <p:ext uri="{BB962C8B-B14F-4D97-AF65-F5344CB8AC3E}">
        <p14:creationId xmlns:p14="http://schemas.microsoft.com/office/powerpoint/2010/main" val="57207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1000"/>
                                        <p:tgtEl>
                                          <p:spTgt spid="5">
                                            <p:txEl>
                                              <p:pRg st="5" end="5"/>
                                            </p:txEl>
                                          </p:spTgt>
                                        </p:tgtEl>
                                      </p:cBhvr>
                                    </p:animEffect>
                                    <p:anim calcmode="lin" valueType="num">
                                      <p:cBhvr>
                                        <p:cTn id="2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1000"/>
                                        <p:tgtEl>
                                          <p:spTgt spid="5">
                                            <p:txEl>
                                              <p:pRg st="7" end="7"/>
                                            </p:txEl>
                                          </p:spTgt>
                                        </p:tgtEl>
                                      </p:cBhvr>
                                    </p:animEffect>
                                    <p:anim calcmode="lin" valueType="num">
                                      <p:cBhvr>
                                        <p:cTn id="29"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47CDC-FD6E-4BA9-AC0C-E5C5F468B4C6}"/>
              </a:ext>
            </a:extLst>
          </p:cNvPr>
          <p:cNvSpPr>
            <a:spLocks noGrp="1"/>
          </p:cNvSpPr>
          <p:nvPr>
            <p:ph type="title"/>
          </p:nvPr>
        </p:nvSpPr>
        <p:spPr/>
        <p:txBody>
          <a:bodyPr/>
          <a:lstStyle/>
          <a:p>
            <a:r>
              <a:rPr lang="nl-NL" dirty="0"/>
              <a:t>Onderhoudsademhaling</a:t>
            </a:r>
          </a:p>
        </p:txBody>
      </p:sp>
      <p:sp>
        <p:nvSpPr>
          <p:cNvPr id="4" name="Tijdelijke aanduiding voor inhoud 3">
            <a:extLst>
              <a:ext uri="{FF2B5EF4-FFF2-40B4-BE49-F238E27FC236}">
                <a16:creationId xmlns:a16="http://schemas.microsoft.com/office/drawing/2014/main" id="{7143A190-C605-430D-A4F3-9CFEEE08BDD2}"/>
              </a:ext>
            </a:extLst>
          </p:cNvPr>
          <p:cNvSpPr>
            <a:spLocks noGrp="1"/>
          </p:cNvSpPr>
          <p:nvPr>
            <p:ph idx="1"/>
          </p:nvPr>
        </p:nvSpPr>
        <p:spPr>
          <a:xfrm>
            <a:off x="762384" y="2001378"/>
            <a:ext cx="7740000" cy="4351338"/>
          </a:xfrm>
        </p:spPr>
        <p:txBody>
          <a:bodyPr/>
          <a:lstStyle/>
          <a:p>
            <a:pPr indent="0">
              <a:buNone/>
            </a:pPr>
            <a:r>
              <a:rPr lang="nl-NL" dirty="0"/>
              <a:t>De onderhoudsademhaling dient om de plant in leven te houden.</a:t>
            </a:r>
          </a:p>
          <a:p>
            <a:pPr indent="0">
              <a:buNone/>
            </a:pPr>
            <a:endParaRPr lang="nl-NL" dirty="0"/>
          </a:p>
          <a:p>
            <a:pPr indent="0">
              <a:buNone/>
            </a:pPr>
            <a:r>
              <a:rPr lang="nl-NL" dirty="0"/>
              <a:t>Er zijn veel processen, die energie kosten, die continu op gang gehouden moeten worden.</a:t>
            </a:r>
          </a:p>
          <a:p>
            <a:pPr indent="0">
              <a:buNone/>
            </a:pPr>
            <a:endParaRPr lang="nl-NL" dirty="0"/>
          </a:p>
          <a:p>
            <a:pPr indent="0">
              <a:buNone/>
            </a:pPr>
            <a:r>
              <a:rPr lang="nl-NL" dirty="0"/>
              <a:t>Ook moet de plant geregeld iets vervangen. Enzymen gaan bijvoorbeeld niet eindeloos mee. Als er nieuwe enzymen moeten komen kost dit energie.</a:t>
            </a:r>
          </a:p>
          <a:p>
            <a:pPr indent="0">
              <a:buNone/>
            </a:pPr>
            <a:endParaRPr lang="nl-NL" dirty="0"/>
          </a:p>
          <a:p>
            <a:pPr indent="0">
              <a:buNone/>
            </a:pPr>
            <a:r>
              <a:rPr lang="nl-NL" dirty="0"/>
              <a:t>Deze energie komt uit de onderhoudsademhaling</a:t>
            </a:r>
          </a:p>
        </p:txBody>
      </p:sp>
      <p:pic>
        <p:nvPicPr>
          <p:cNvPr id="3" name="Afbeelding 2">
            <a:extLst>
              <a:ext uri="{FF2B5EF4-FFF2-40B4-BE49-F238E27FC236}">
                <a16:creationId xmlns:a16="http://schemas.microsoft.com/office/drawing/2014/main" id="{9AA35636-6C1A-493F-91AF-DED73A0A1737}"/>
              </a:ext>
            </a:extLst>
          </p:cNvPr>
          <p:cNvPicPr>
            <a:picLocks noChangeAspect="1"/>
          </p:cNvPicPr>
          <p:nvPr/>
        </p:nvPicPr>
        <p:blipFill>
          <a:blip r:embed="rId2"/>
          <a:stretch>
            <a:fillRect/>
          </a:stretch>
        </p:blipFill>
        <p:spPr>
          <a:xfrm>
            <a:off x="8917498" y="4638326"/>
            <a:ext cx="3160858" cy="2103407"/>
          </a:xfrm>
          <a:prstGeom prst="rect">
            <a:avLst/>
          </a:prstGeom>
        </p:spPr>
      </p:pic>
    </p:spTree>
    <p:extLst>
      <p:ext uri="{BB962C8B-B14F-4D97-AF65-F5344CB8AC3E}">
        <p14:creationId xmlns:p14="http://schemas.microsoft.com/office/powerpoint/2010/main" val="339484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1000"/>
                                        <p:tgtEl>
                                          <p:spTgt spid="4">
                                            <p:txEl>
                                              <p:pRg st="6" end="6"/>
                                            </p:txEl>
                                          </p:spTgt>
                                        </p:tgtEl>
                                      </p:cBhvr>
                                    </p:animEffect>
                                    <p:anim calcmode="lin" valueType="num">
                                      <p:cBhvr>
                                        <p:cTn id="2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5BF33C1D-068A-4FDD-AE17-E6B3983E6155}"/>
              </a:ext>
            </a:extLst>
          </p:cNvPr>
          <p:cNvSpPr>
            <a:spLocks noGrp="1" noChangeArrowheads="1"/>
          </p:cNvSpPr>
          <p:nvPr>
            <p:ph type="title"/>
          </p:nvPr>
        </p:nvSpPr>
        <p:spPr/>
        <p:txBody>
          <a:bodyPr/>
          <a:lstStyle/>
          <a:p>
            <a:pPr eaLnBrk="1" hangingPunct="1"/>
            <a:r>
              <a:rPr lang="nl-NL" altLang="nl-NL" b="1"/>
              <a:t>Aftrap</a:t>
            </a:r>
          </a:p>
        </p:txBody>
      </p:sp>
      <p:pic>
        <p:nvPicPr>
          <p:cNvPr id="4099" name="Afbeelding 6">
            <a:extLst>
              <a:ext uri="{FF2B5EF4-FFF2-40B4-BE49-F238E27FC236}">
                <a16:creationId xmlns:a16="http://schemas.microsoft.com/office/drawing/2014/main" id="{75FAD6AD-3C9B-492F-9EB2-0AAC95823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Afbeelding 3">
            <a:extLst>
              <a:ext uri="{FF2B5EF4-FFF2-40B4-BE49-F238E27FC236}">
                <a16:creationId xmlns:a16="http://schemas.microsoft.com/office/drawing/2014/main" id="{08AD22CF-237A-4C8F-AAD3-DEDB17470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04938"/>
            <a:ext cx="9144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47CDC-FD6E-4BA9-AC0C-E5C5F468B4C6}"/>
              </a:ext>
            </a:extLst>
          </p:cNvPr>
          <p:cNvSpPr>
            <a:spLocks noGrp="1"/>
          </p:cNvSpPr>
          <p:nvPr>
            <p:ph type="title"/>
          </p:nvPr>
        </p:nvSpPr>
        <p:spPr/>
        <p:txBody>
          <a:bodyPr/>
          <a:lstStyle/>
          <a:p>
            <a:r>
              <a:rPr lang="nl-NL" dirty="0"/>
              <a:t>Onderhoudsademhaling</a:t>
            </a:r>
          </a:p>
        </p:txBody>
      </p:sp>
      <p:sp>
        <p:nvSpPr>
          <p:cNvPr id="4" name="Tijdelijke aanduiding voor inhoud 3">
            <a:extLst>
              <a:ext uri="{FF2B5EF4-FFF2-40B4-BE49-F238E27FC236}">
                <a16:creationId xmlns:a16="http://schemas.microsoft.com/office/drawing/2014/main" id="{7143A190-C605-430D-A4F3-9CFEEE08BDD2}"/>
              </a:ext>
            </a:extLst>
          </p:cNvPr>
          <p:cNvSpPr>
            <a:spLocks noGrp="1"/>
          </p:cNvSpPr>
          <p:nvPr>
            <p:ph idx="1"/>
          </p:nvPr>
        </p:nvSpPr>
        <p:spPr>
          <a:xfrm>
            <a:off x="756000" y="1930662"/>
            <a:ext cx="7740000" cy="4351338"/>
          </a:xfrm>
        </p:spPr>
        <p:txBody>
          <a:bodyPr/>
          <a:lstStyle/>
          <a:p>
            <a:pPr indent="0">
              <a:buNone/>
            </a:pPr>
            <a:r>
              <a:rPr lang="nl-NL" dirty="0"/>
              <a:t>De onderhoudsademhaling gaat altijd door en stijgt sterk met de temperatuur..</a:t>
            </a:r>
          </a:p>
          <a:p>
            <a:pPr indent="0">
              <a:buNone/>
            </a:pPr>
            <a:endParaRPr lang="nl-NL" dirty="0"/>
          </a:p>
          <a:p>
            <a:pPr indent="0">
              <a:buNone/>
            </a:pPr>
            <a:r>
              <a:rPr lang="nl-NL" dirty="0"/>
              <a:t>Hieruit kan je concluderen dat je de onderhoudsademhaling kan sturen door de temperatuur aan te passen.</a:t>
            </a:r>
          </a:p>
          <a:p>
            <a:pPr indent="0">
              <a:buNone/>
            </a:pPr>
            <a:endParaRPr lang="nl-NL" dirty="0"/>
          </a:p>
          <a:p>
            <a:pPr indent="0">
              <a:buNone/>
            </a:pPr>
            <a:r>
              <a:rPr lang="nl-NL" dirty="0"/>
              <a:t>In het algemeen verdubbelt de onderhoudsademhaling bij 10 graden temperatuursverhoging.</a:t>
            </a:r>
          </a:p>
        </p:txBody>
      </p:sp>
      <p:pic>
        <p:nvPicPr>
          <p:cNvPr id="3" name="Afbeelding 2">
            <a:extLst>
              <a:ext uri="{FF2B5EF4-FFF2-40B4-BE49-F238E27FC236}">
                <a16:creationId xmlns:a16="http://schemas.microsoft.com/office/drawing/2014/main" id="{745008E1-CAE7-4B9E-80E5-E368009F3CFD}"/>
              </a:ext>
            </a:extLst>
          </p:cNvPr>
          <p:cNvPicPr>
            <a:picLocks noChangeAspect="1"/>
          </p:cNvPicPr>
          <p:nvPr/>
        </p:nvPicPr>
        <p:blipFill>
          <a:blip r:embed="rId2"/>
          <a:stretch>
            <a:fillRect/>
          </a:stretch>
        </p:blipFill>
        <p:spPr>
          <a:xfrm>
            <a:off x="8802204" y="576000"/>
            <a:ext cx="2633796" cy="2555113"/>
          </a:xfrm>
          <a:prstGeom prst="rect">
            <a:avLst/>
          </a:prstGeom>
        </p:spPr>
      </p:pic>
    </p:spTree>
    <p:extLst>
      <p:ext uri="{BB962C8B-B14F-4D97-AF65-F5344CB8AC3E}">
        <p14:creationId xmlns:p14="http://schemas.microsoft.com/office/powerpoint/2010/main" val="133134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47CDC-FD6E-4BA9-AC0C-E5C5F468B4C6}"/>
              </a:ext>
            </a:extLst>
          </p:cNvPr>
          <p:cNvSpPr>
            <a:spLocks noGrp="1"/>
          </p:cNvSpPr>
          <p:nvPr>
            <p:ph type="title"/>
          </p:nvPr>
        </p:nvSpPr>
        <p:spPr/>
        <p:txBody>
          <a:bodyPr/>
          <a:lstStyle/>
          <a:p>
            <a:r>
              <a:rPr lang="nl-NL" dirty="0"/>
              <a:t>.</a:t>
            </a:r>
          </a:p>
        </p:txBody>
      </p:sp>
      <p:pic>
        <p:nvPicPr>
          <p:cNvPr id="3" name="Tijdelijke aanduiding voor inhoud 2">
            <a:extLst>
              <a:ext uri="{FF2B5EF4-FFF2-40B4-BE49-F238E27FC236}">
                <a16:creationId xmlns:a16="http://schemas.microsoft.com/office/drawing/2014/main" id="{46483587-4BFD-4CFA-9053-8B5241B40BFA}"/>
              </a:ext>
            </a:extLst>
          </p:cNvPr>
          <p:cNvPicPr>
            <a:picLocks noGrp="1" noChangeAspect="1"/>
          </p:cNvPicPr>
          <p:nvPr>
            <p:ph idx="1"/>
          </p:nvPr>
        </p:nvPicPr>
        <p:blipFill>
          <a:blip r:embed="rId2"/>
          <a:stretch>
            <a:fillRect/>
          </a:stretch>
        </p:blipFill>
        <p:spPr>
          <a:xfrm>
            <a:off x="5305882" y="576000"/>
            <a:ext cx="4328200" cy="6031700"/>
          </a:xfrm>
          <a:prstGeom prst="rect">
            <a:avLst/>
          </a:prstGeom>
        </p:spPr>
      </p:pic>
      <p:pic>
        <p:nvPicPr>
          <p:cNvPr id="5" name="Afbeelding 4">
            <a:extLst>
              <a:ext uri="{FF2B5EF4-FFF2-40B4-BE49-F238E27FC236}">
                <a16:creationId xmlns:a16="http://schemas.microsoft.com/office/drawing/2014/main" id="{015868F3-EFF6-4CD9-B235-30BA1C59F790}"/>
              </a:ext>
            </a:extLst>
          </p:cNvPr>
          <p:cNvPicPr>
            <a:picLocks noChangeAspect="1"/>
          </p:cNvPicPr>
          <p:nvPr/>
        </p:nvPicPr>
        <p:blipFill>
          <a:blip r:embed="rId3"/>
          <a:stretch>
            <a:fillRect/>
          </a:stretch>
        </p:blipFill>
        <p:spPr>
          <a:xfrm>
            <a:off x="853695" y="448886"/>
            <a:ext cx="3785920" cy="6234718"/>
          </a:xfrm>
          <a:prstGeom prst="rect">
            <a:avLst/>
          </a:prstGeom>
        </p:spPr>
      </p:pic>
      <p:sp>
        <p:nvSpPr>
          <p:cNvPr id="6" name="Ovaal 5">
            <a:extLst>
              <a:ext uri="{FF2B5EF4-FFF2-40B4-BE49-F238E27FC236}">
                <a16:creationId xmlns:a16="http://schemas.microsoft.com/office/drawing/2014/main" id="{B36AB165-9820-4CF4-BBA4-10EAD01AE99A}"/>
              </a:ext>
            </a:extLst>
          </p:cNvPr>
          <p:cNvSpPr/>
          <p:nvPr/>
        </p:nvSpPr>
        <p:spPr>
          <a:xfrm>
            <a:off x="3318235" y="4807670"/>
            <a:ext cx="688157" cy="3582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5448FF79-27FA-4DDB-BFA1-E710B568339A}"/>
              </a:ext>
            </a:extLst>
          </p:cNvPr>
          <p:cNvSpPr/>
          <p:nvPr/>
        </p:nvSpPr>
        <p:spPr>
          <a:xfrm>
            <a:off x="3770722" y="2554664"/>
            <a:ext cx="966588" cy="3582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893ACE9B-2C64-4E00-B539-37FF0EC08FF4}"/>
              </a:ext>
            </a:extLst>
          </p:cNvPr>
          <p:cNvSpPr/>
          <p:nvPr/>
        </p:nvSpPr>
        <p:spPr>
          <a:xfrm>
            <a:off x="8785781" y="2714920"/>
            <a:ext cx="641023" cy="3110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B71800D7-5489-4516-96B2-34B69FAEBA34}"/>
              </a:ext>
            </a:extLst>
          </p:cNvPr>
          <p:cNvSpPr/>
          <p:nvPr/>
        </p:nvSpPr>
        <p:spPr>
          <a:xfrm>
            <a:off x="8201320" y="4911365"/>
            <a:ext cx="1027521" cy="2545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08978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47CDC-FD6E-4BA9-AC0C-E5C5F468B4C6}"/>
              </a:ext>
            </a:extLst>
          </p:cNvPr>
          <p:cNvSpPr>
            <a:spLocks noGrp="1"/>
          </p:cNvSpPr>
          <p:nvPr>
            <p:ph type="title"/>
          </p:nvPr>
        </p:nvSpPr>
        <p:spPr/>
        <p:txBody>
          <a:bodyPr/>
          <a:lstStyle/>
          <a:p>
            <a:r>
              <a:rPr lang="nl-NL" dirty="0"/>
              <a:t>Onderhoudsademhaling</a:t>
            </a:r>
          </a:p>
        </p:txBody>
      </p:sp>
      <p:sp>
        <p:nvSpPr>
          <p:cNvPr id="4" name="Tijdelijke aanduiding voor inhoud 3">
            <a:extLst>
              <a:ext uri="{FF2B5EF4-FFF2-40B4-BE49-F238E27FC236}">
                <a16:creationId xmlns:a16="http://schemas.microsoft.com/office/drawing/2014/main" id="{7143A190-C605-430D-A4F3-9CFEEE08BDD2}"/>
              </a:ext>
            </a:extLst>
          </p:cNvPr>
          <p:cNvSpPr>
            <a:spLocks noGrp="1"/>
          </p:cNvSpPr>
          <p:nvPr>
            <p:ph idx="1"/>
          </p:nvPr>
        </p:nvSpPr>
        <p:spPr>
          <a:xfrm>
            <a:off x="762384" y="2001378"/>
            <a:ext cx="6081476" cy="4351338"/>
          </a:xfrm>
        </p:spPr>
        <p:txBody>
          <a:bodyPr/>
          <a:lstStyle/>
          <a:p>
            <a:pPr indent="0">
              <a:buNone/>
            </a:pPr>
            <a:r>
              <a:rPr lang="nl-NL" dirty="0"/>
              <a:t>Een zwaarder gewas heeft meer te onderhouden en dus een grotere ademhaling.</a:t>
            </a:r>
          </a:p>
          <a:p>
            <a:pPr indent="0">
              <a:buNone/>
            </a:pPr>
            <a:endParaRPr lang="nl-NL" dirty="0"/>
          </a:p>
          <a:p>
            <a:pPr indent="0">
              <a:buNone/>
            </a:pPr>
            <a:r>
              <a:rPr lang="nl-NL" dirty="0"/>
              <a:t>Bij 25 C is 3 gram suikers nodig om 100 gram drooggewicht aan blad te onderhouden.</a:t>
            </a:r>
          </a:p>
          <a:p>
            <a:pPr indent="0">
              <a:buNone/>
            </a:pPr>
            <a:endParaRPr lang="nl-NL" dirty="0"/>
          </a:p>
          <a:p>
            <a:pPr indent="0">
              <a:buNone/>
            </a:pPr>
            <a:r>
              <a:rPr lang="nl-NL" dirty="0"/>
              <a:t>Stengels en wortels kosten de helft, bij een ouder gewas nemen deze aantallen af.</a:t>
            </a:r>
          </a:p>
        </p:txBody>
      </p:sp>
      <p:pic>
        <p:nvPicPr>
          <p:cNvPr id="6" name="Afbeelding 5">
            <a:extLst>
              <a:ext uri="{FF2B5EF4-FFF2-40B4-BE49-F238E27FC236}">
                <a16:creationId xmlns:a16="http://schemas.microsoft.com/office/drawing/2014/main" id="{184F1E91-AC96-49E5-8DA2-9D84689557CB}"/>
              </a:ext>
            </a:extLst>
          </p:cNvPr>
          <p:cNvPicPr>
            <a:picLocks noChangeAspect="1"/>
          </p:cNvPicPr>
          <p:nvPr/>
        </p:nvPicPr>
        <p:blipFill>
          <a:blip r:embed="rId2"/>
          <a:stretch>
            <a:fillRect/>
          </a:stretch>
        </p:blipFill>
        <p:spPr>
          <a:xfrm>
            <a:off x="7656742" y="1932495"/>
            <a:ext cx="3874590" cy="3760345"/>
          </a:xfrm>
          <a:prstGeom prst="rect">
            <a:avLst/>
          </a:prstGeom>
        </p:spPr>
      </p:pic>
    </p:spTree>
    <p:extLst>
      <p:ext uri="{BB962C8B-B14F-4D97-AF65-F5344CB8AC3E}">
        <p14:creationId xmlns:p14="http://schemas.microsoft.com/office/powerpoint/2010/main" val="289062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47CDC-FD6E-4BA9-AC0C-E5C5F468B4C6}"/>
              </a:ext>
            </a:extLst>
          </p:cNvPr>
          <p:cNvSpPr>
            <a:spLocks noGrp="1"/>
          </p:cNvSpPr>
          <p:nvPr>
            <p:ph type="title"/>
          </p:nvPr>
        </p:nvSpPr>
        <p:spPr>
          <a:xfrm>
            <a:off x="762384" y="505284"/>
            <a:ext cx="9036000" cy="1080000"/>
          </a:xfrm>
        </p:spPr>
        <p:txBody>
          <a:bodyPr>
            <a:normAutofit fontScale="90000"/>
          </a:bodyPr>
          <a:lstStyle/>
          <a:p>
            <a:r>
              <a:rPr lang="nl-NL" dirty="0"/>
              <a:t>Sturen op onderhoudsademhaling</a:t>
            </a:r>
          </a:p>
        </p:txBody>
      </p:sp>
      <p:sp>
        <p:nvSpPr>
          <p:cNvPr id="4" name="Tijdelijke aanduiding voor inhoud 3">
            <a:extLst>
              <a:ext uri="{FF2B5EF4-FFF2-40B4-BE49-F238E27FC236}">
                <a16:creationId xmlns:a16="http://schemas.microsoft.com/office/drawing/2014/main" id="{7143A190-C605-430D-A4F3-9CFEEE08BDD2}"/>
              </a:ext>
            </a:extLst>
          </p:cNvPr>
          <p:cNvSpPr>
            <a:spLocks noGrp="1"/>
          </p:cNvSpPr>
          <p:nvPr>
            <p:ph idx="1"/>
          </p:nvPr>
        </p:nvSpPr>
        <p:spPr>
          <a:xfrm>
            <a:off x="762384" y="2001378"/>
            <a:ext cx="7740000" cy="4351338"/>
          </a:xfrm>
        </p:spPr>
        <p:txBody>
          <a:bodyPr>
            <a:normAutofit lnSpcReduction="10000"/>
          </a:bodyPr>
          <a:lstStyle/>
          <a:p>
            <a:pPr indent="0">
              <a:buNone/>
            </a:pPr>
            <a:r>
              <a:rPr lang="nl-NL" dirty="0"/>
              <a:t>Over het algemeen zullen kwekers niet direct sturen op onderhoudsademhaling.</a:t>
            </a:r>
          </a:p>
          <a:p>
            <a:pPr indent="0">
              <a:buNone/>
            </a:pPr>
            <a:endParaRPr lang="nl-NL" dirty="0"/>
          </a:p>
          <a:p>
            <a:pPr indent="0">
              <a:buNone/>
            </a:pPr>
            <a:r>
              <a:rPr lang="nl-NL" dirty="0"/>
              <a:t>Komkommertelers, die herfsttomaten telen, kijken hier echter wel naar.</a:t>
            </a:r>
          </a:p>
          <a:p>
            <a:pPr indent="0">
              <a:buNone/>
            </a:pPr>
            <a:endParaRPr lang="nl-NL" dirty="0"/>
          </a:p>
          <a:p>
            <a:pPr indent="0">
              <a:buNone/>
            </a:pPr>
            <a:r>
              <a:rPr lang="nl-NL" dirty="0"/>
              <a:t>Zij kweken echt “met het licht mee”. </a:t>
            </a:r>
          </a:p>
          <a:p>
            <a:pPr indent="0">
              <a:buNone/>
            </a:pPr>
            <a:endParaRPr lang="nl-NL" dirty="0"/>
          </a:p>
          <a:p>
            <a:pPr indent="0">
              <a:buNone/>
            </a:pPr>
            <a:r>
              <a:rPr lang="nl-NL" dirty="0"/>
              <a:t>Hierdoor proberen ze zo snel mogelijk 5 trossen aan de plant te krijgen en halen dan de kop uit de plant.</a:t>
            </a:r>
          </a:p>
          <a:p>
            <a:pPr indent="0">
              <a:buNone/>
            </a:pPr>
            <a:endParaRPr lang="nl-NL" dirty="0"/>
          </a:p>
          <a:p>
            <a:pPr indent="0">
              <a:buNone/>
            </a:pPr>
            <a:r>
              <a:rPr lang="nl-NL" dirty="0"/>
              <a:t>Ze streven naar een relatief licht gewas, want dit vergt minder onderhoudsademhaling.</a:t>
            </a:r>
          </a:p>
        </p:txBody>
      </p:sp>
      <p:pic>
        <p:nvPicPr>
          <p:cNvPr id="5" name="Afbeelding 4">
            <a:extLst>
              <a:ext uri="{FF2B5EF4-FFF2-40B4-BE49-F238E27FC236}">
                <a16:creationId xmlns:a16="http://schemas.microsoft.com/office/drawing/2014/main" id="{143A4439-55AF-45FB-80A6-5239BA33F74D}"/>
              </a:ext>
            </a:extLst>
          </p:cNvPr>
          <p:cNvPicPr>
            <a:picLocks noChangeAspect="1"/>
          </p:cNvPicPr>
          <p:nvPr/>
        </p:nvPicPr>
        <p:blipFill>
          <a:blip r:embed="rId2"/>
          <a:stretch>
            <a:fillRect/>
          </a:stretch>
        </p:blipFill>
        <p:spPr>
          <a:xfrm>
            <a:off x="8419561" y="4727907"/>
            <a:ext cx="3772439" cy="2040903"/>
          </a:xfrm>
          <a:prstGeom prst="rect">
            <a:avLst/>
          </a:prstGeom>
        </p:spPr>
      </p:pic>
    </p:spTree>
    <p:extLst>
      <p:ext uri="{BB962C8B-B14F-4D97-AF65-F5344CB8AC3E}">
        <p14:creationId xmlns:p14="http://schemas.microsoft.com/office/powerpoint/2010/main" val="272418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1000"/>
                                        <p:tgtEl>
                                          <p:spTgt spid="4">
                                            <p:txEl>
                                              <p:pRg st="6" end="6"/>
                                            </p:txEl>
                                          </p:spTgt>
                                        </p:tgtEl>
                                      </p:cBhvr>
                                    </p:animEffect>
                                    <p:anim calcmode="lin" valueType="num">
                                      <p:cBhvr>
                                        <p:cTn id="2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1000"/>
                                        <p:tgtEl>
                                          <p:spTgt spid="4">
                                            <p:txEl>
                                              <p:pRg st="8" end="8"/>
                                            </p:txEl>
                                          </p:spTgt>
                                        </p:tgtEl>
                                      </p:cBhvr>
                                    </p:animEffect>
                                    <p:anim calcmode="lin" valueType="num">
                                      <p:cBhvr>
                                        <p:cTn id="2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47CDC-FD6E-4BA9-AC0C-E5C5F468B4C6}"/>
              </a:ext>
            </a:extLst>
          </p:cNvPr>
          <p:cNvSpPr>
            <a:spLocks noGrp="1"/>
          </p:cNvSpPr>
          <p:nvPr>
            <p:ph type="title"/>
          </p:nvPr>
        </p:nvSpPr>
        <p:spPr/>
        <p:txBody>
          <a:bodyPr/>
          <a:lstStyle/>
          <a:p>
            <a:r>
              <a:rPr lang="nl-NL" dirty="0"/>
              <a:t>Groei ademhaling</a:t>
            </a:r>
          </a:p>
        </p:txBody>
      </p:sp>
      <p:sp>
        <p:nvSpPr>
          <p:cNvPr id="4" name="Tijdelijke aanduiding voor inhoud 3">
            <a:extLst>
              <a:ext uri="{FF2B5EF4-FFF2-40B4-BE49-F238E27FC236}">
                <a16:creationId xmlns:a16="http://schemas.microsoft.com/office/drawing/2014/main" id="{7143A190-C605-430D-A4F3-9CFEEE08BDD2}"/>
              </a:ext>
            </a:extLst>
          </p:cNvPr>
          <p:cNvSpPr>
            <a:spLocks noGrp="1"/>
          </p:cNvSpPr>
          <p:nvPr>
            <p:ph idx="1"/>
          </p:nvPr>
        </p:nvSpPr>
        <p:spPr>
          <a:xfrm>
            <a:off x="756000" y="2027755"/>
            <a:ext cx="7740000" cy="4351338"/>
          </a:xfrm>
        </p:spPr>
        <p:txBody>
          <a:bodyPr/>
          <a:lstStyle/>
          <a:p>
            <a:pPr indent="0">
              <a:buNone/>
            </a:pPr>
            <a:r>
              <a:rPr lang="nl-NL" dirty="0"/>
              <a:t>Terwijl het verstandig kan zijn om de onderhoudsademhaling af te remmen (door de temperatuur aan te passen aan de hoeveelheid licht)</a:t>
            </a:r>
          </a:p>
          <a:p>
            <a:pPr indent="0">
              <a:buNone/>
            </a:pPr>
            <a:r>
              <a:rPr lang="nl-NL" dirty="0"/>
              <a:t>Kan je van groei ademhaling in principe bijna niet genoeg hebben.</a:t>
            </a:r>
          </a:p>
          <a:p>
            <a:pPr indent="0">
              <a:buNone/>
            </a:pPr>
            <a:endParaRPr lang="nl-NL" dirty="0"/>
          </a:p>
          <a:p>
            <a:pPr indent="0">
              <a:buNone/>
            </a:pPr>
            <a:r>
              <a:rPr lang="nl-NL" dirty="0"/>
              <a:t>Dat is immers de ademhaling die nodig is om groei (dus productie) te bereiken.</a:t>
            </a:r>
          </a:p>
        </p:txBody>
      </p:sp>
      <p:pic>
        <p:nvPicPr>
          <p:cNvPr id="3" name="Afbeelding 2">
            <a:extLst>
              <a:ext uri="{FF2B5EF4-FFF2-40B4-BE49-F238E27FC236}">
                <a16:creationId xmlns:a16="http://schemas.microsoft.com/office/drawing/2014/main" id="{B8C70405-0761-4FAB-84D3-DCBB87DD1B8F}"/>
              </a:ext>
            </a:extLst>
          </p:cNvPr>
          <p:cNvPicPr>
            <a:picLocks noChangeAspect="1"/>
          </p:cNvPicPr>
          <p:nvPr/>
        </p:nvPicPr>
        <p:blipFill>
          <a:blip r:embed="rId2"/>
          <a:stretch>
            <a:fillRect/>
          </a:stretch>
        </p:blipFill>
        <p:spPr>
          <a:xfrm>
            <a:off x="8430937" y="4905995"/>
            <a:ext cx="3499870" cy="1749936"/>
          </a:xfrm>
          <a:prstGeom prst="rect">
            <a:avLst/>
          </a:prstGeom>
        </p:spPr>
      </p:pic>
    </p:spTree>
    <p:extLst>
      <p:ext uri="{BB962C8B-B14F-4D97-AF65-F5344CB8AC3E}">
        <p14:creationId xmlns:p14="http://schemas.microsoft.com/office/powerpoint/2010/main" val="398577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47CDC-FD6E-4BA9-AC0C-E5C5F468B4C6}"/>
              </a:ext>
            </a:extLst>
          </p:cNvPr>
          <p:cNvSpPr>
            <a:spLocks noGrp="1"/>
          </p:cNvSpPr>
          <p:nvPr>
            <p:ph type="title"/>
          </p:nvPr>
        </p:nvSpPr>
        <p:spPr/>
        <p:txBody>
          <a:bodyPr/>
          <a:lstStyle/>
          <a:p>
            <a:r>
              <a:rPr lang="nl-NL" dirty="0"/>
              <a:t>Groei ademhaling</a:t>
            </a:r>
          </a:p>
        </p:txBody>
      </p:sp>
      <p:sp>
        <p:nvSpPr>
          <p:cNvPr id="4" name="Tijdelijke aanduiding voor inhoud 3">
            <a:extLst>
              <a:ext uri="{FF2B5EF4-FFF2-40B4-BE49-F238E27FC236}">
                <a16:creationId xmlns:a16="http://schemas.microsoft.com/office/drawing/2014/main" id="{7143A190-C605-430D-A4F3-9CFEEE08BDD2}"/>
              </a:ext>
            </a:extLst>
          </p:cNvPr>
          <p:cNvSpPr>
            <a:spLocks noGrp="1"/>
          </p:cNvSpPr>
          <p:nvPr>
            <p:ph idx="1"/>
          </p:nvPr>
        </p:nvSpPr>
        <p:spPr>
          <a:xfrm>
            <a:off x="762384" y="2001378"/>
            <a:ext cx="7740000" cy="4351338"/>
          </a:xfrm>
        </p:spPr>
        <p:txBody>
          <a:bodyPr/>
          <a:lstStyle/>
          <a:p>
            <a:pPr indent="0">
              <a:buNone/>
            </a:pPr>
            <a:r>
              <a:rPr lang="nl-NL" dirty="0"/>
              <a:t>Een vuistregel is dat de vorming van vegetatieve delen van de plant ongeveer een derde aan groei ademhaling kost. </a:t>
            </a:r>
          </a:p>
          <a:p>
            <a:pPr indent="0">
              <a:buNone/>
            </a:pPr>
            <a:endParaRPr lang="nl-NL" dirty="0"/>
          </a:p>
          <a:p>
            <a:pPr indent="0">
              <a:buNone/>
            </a:pPr>
            <a:r>
              <a:rPr lang="nl-NL" dirty="0"/>
              <a:t>Dat wil zeggen: van 100 gram geassimileerde suikers kan de plant 70 gram blad (droog gewicht) maken, de rest gaat op aan ademhaling</a:t>
            </a:r>
          </a:p>
          <a:p>
            <a:pPr indent="0">
              <a:buNone/>
            </a:pPr>
            <a:endParaRPr lang="nl-NL" dirty="0"/>
          </a:p>
          <a:p>
            <a:pPr indent="0">
              <a:buNone/>
            </a:pPr>
            <a:r>
              <a:rPr lang="nl-NL" dirty="0"/>
              <a:t> </a:t>
            </a:r>
          </a:p>
        </p:txBody>
      </p:sp>
      <p:pic>
        <p:nvPicPr>
          <p:cNvPr id="3" name="Afbeelding 2">
            <a:extLst>
              <a:ext uri="{FF2B5EF4-FFF2-40B4-BE49-F238E27FC236}">
                <a16:creationId xmlns:a16="http://schemas.microsoft.com/office/drawing/2014/main" id="{010C26C8-2952-4665-8024-A71A3381B2C4}"/>
              </a:ext>
            </a:extLst>
          </p:cNvPr>
          <p:cNvPicPr>
            <a:picLocks noChangeAspect="1"/>
          </p:cNvPicPr>
          <p:nvPr/>
        </p:nvPicPr>
        <p:blipFill>
          <a:blip r:embed="rId2"/>
          <a:stretch>
            <a:fillRect/>
          </a:stretch>
        </p:blipFill>
        <p:spPr>
          <a:xfrm>
            <a:off x="9057619" y="255733"/>
            <a:ext cx="3019425" cy="1514475"/>
          </a:xfrm>
          <a:prstGeom prst="rect">
            <a:avLst/>
          </a:prstGeom>
        </p:spPr>
      </p:pic>
      <p:pic>
        <p:nvPicPr>
          <p:cNvPr id="5" name="Afbeelding 4">
            <a:extLst>
              <a:ext uri="{FF2B5EF4-FFF2-40B4-BE49-F238E27FC236}">
                <a16:creationId xmlns:a16="http://schemas.microsoft.com/office/drawing/2014/main" id="{2BB6E609-87FE-4C5B-AF21-08BE4C0E66AD}"/>
              </a:ext>
            </a:extLst>
          </p:cNvPr>
          <p:cNvPicPr>
            <a:picLocks noChangeAspect="1"/>
          </p:cNvPicPr>
          <p:nvPr/>
        </p:nvPicPr>
        <p:blipFill>
          <a:blip r:embed="rId3"/>
          <a:stretch>
            <a:fillRect/>
          </a:stretch>
        </p:blipFill>
        <p:spPr>
          <a:xfrm>
            <a:off x="9057619" y="4931109"/>
            <a:ext cx="2828925" cy="1609725"/>
          </a:xfrm>
          <a:prstGeom prst="rect">
            <a:avLst/>
          </a:prstGeom>
        </p:spPr>
      </p:pic>
    </p:spTree>
    <p:extLst>
      <p:ext uri="{BB962C8B-B14F-4D97-AF65-F5344CB8AC3E}">
        <p14:creationId xmlns:p14="http://schemas.microsoft.com/office/powerpoint/2010/main" val="327722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47CDC-FD6E-4BA9-AC0C-E5C5F468B4C6}"/>
              </a:ext>
            </a:extLst>
          </p:cNvPr>
          <p:cNvSpPr>
            <a:spLocks noGrp="1"/>
          </p:cNvSpPr>
          <p:nvPr>
            <p:ph type="title"/>
          </p:nvPr>
        </p:nvSpPr>
        <p:spPr/>
        <p:txBody>
          <a:bodyPr/>
          <a:lstStyle/>
          <a:p>
            <a:r>
              <a:rPr lang="nl-NL" dirty="0"/>
              <a:t>Groei ademhaling</a:t>
            </a:r>
          </a:p>
        </p:txBody>
      </p:sp>
      <p:sp>
        <p:nvSpPr>
          <p:cNvPr id="4" name="Tijdelijke aanduiding voor inhoud 3">
            <a:extLst>
              <a:ext uri="{FF2B5EF4-FFF2-40B4-BE49-F238E27FC236}">
                <a16:creationId xmlns:a16="http://schemas.microsoft.com/office/drawing/2014/main" id="{7143A190-C605-430D-A4F3-9CFEEE08BDD2}"/>
              </a:ext>
            </a:extLst>
          </p:cNvPr>
          <p:cNvSpPr>
            <a:spLocks noGrp="1"/>
          </p:cNvSpPr>
          <p:nvPr>
            <p:ph idx="1"/>
          </p:nvPr>
        </p:nvSpPr>
        <p:spPr>
          <a:xfrm>
            <a:off x="762384" y="2001378"/>
            <a:ext cx="7740000" cy="4351338"/>
          </a:xfrm>
        </p:spPr>
        <p:txBody>
          <a:bodyPr/>
          <a:lstStyle/>
          <a:p>
            <a:pPr indent="0">
              <a:buNone/>
            </a:pPr>
            <a:r>
              <a:rPr lang="nl-NL" dirty="0"/>
              <a:t>In het voorjaar is de verhouding foto synthese-ademhaling gunstiger dan in het najaar. </a:t>
            </a:r>
          </a:p>
          <a:p>
            <a:pPr indent="0">
              <a:buNone/>
            </a:pPr>
            <a:endParaRPr lang="nl-NL" dirty="0"/>
          </a:p>
          <a:p>
            <a:pPr indent="0">
              <a:buNone/>
            </a:pPr>
            <a:r>
              <a:rPr lang="nl-NL" dirty="0"/>
              <a:t>Dit is een van de redenen dat de plant in het voorjaar meer produceert dan in het najaar.</a:t>
            </a:r>
          </a:p>
        </p:txBody>
      </p:sp>
      <p:pic>
        <p:nvPicPr>
          <p:cNvPr id="3" name="Afbeelding 2">
            <a:extLst>
              <a:ext uri="{FF2B5EF4-FFF2-40B4-BE49-F238E27FC236}">
                <a16:creationId xmlns:a16="http://schemas.microsoft.com/office/drawing/2014/main" id="{7C243ED0-4D5D-4219-AE74-13404CA1D7E1}"/>
              </a:ext>
            </a:extLst>
          </p:cNvPr>
          <p:cNvPicPr>
            <a:picLocks noChangeAspect="1"/>
          </p:cNvPicPr>
          <p:nvPr/>
        </p:nvPicPr>
        <p:blipFill>
          <a:blip r:embed="rId2"/>
          <a:stretch>
            <a:fillRect/>
          </a:stretch>
        </p:blipFill>
        <p:spPr>
          <a:xfrm>
            <a:off x="1486660" y="3870112"/>
            <a:ext cx="4536474" cy="2925562"/>
          </a:xfrm>
          <a:prstGeom prst="rect">
            <a:avLst/>
          </a:prstGeom>
        </p:spPr>
      </p:pic>
    </p:spTree>
    <p:extLst>
      <p:ext uri="{BB962C8B-B14F-4D97-AF65-F5344CB8AC3E}">
        <p14:creationId xmlns:p14="http://schemas.microsoft.com/office/powerpoint/2010/main" val="232956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47CDC-FD6E-4BA9-AC0C-E5C5F468B4C6}"/>
              </a:ext>
            </a:extLst>
          </p:cNvPr>
          <p:cNvSpPr>
            <a:spLocks noGrp="1"/>
          </p:cNvSpPr>
          <p:nvPr>
            <p:ph type="title"/>
          </p:nvPr>
        </p:nvSpPr>
        <p:spPr/>
        <p:txBody>
          <a:bodyPr/>
          <a:lstStyle/>
          <a:p>
            <a:r>
              <a:rPr lang="nl-NL" dirty="0"/>
              <a:t>Ademhaling in de gesloten kas</a:t>
            </a:r>
          </a:p>
        </p:txBody>
      </p:sp>
      <p:sp>
        <p:nvSpPr>
          <p:cNvPr id="4" name="Tijdelijke aanduiding voor inhoud 3">
            <a:extLst>
              <a:ext uri="{FF2B5EF4-FFF2-40B4-BE49-F238E27FC236}">
                <a16:creationId xmlns:a16="http://schemas.microsoft.com/office/drawing/2014/main" id="{7143A190-C605-430D-A4F3-9CFEEE08BDD2}"/>
              </a:ext>
            </a:extLst>
          </p:cNvPr>
          <p:cNvSpPr>
            <a:spLocks noGrp="1"/>
          </p:cNvSpPr>
          <p:nvPr>
            <p:ph idx="1"/>
          </p:nvPr>
        </p:nvSpPr>
        <p:spPr>
          <a:xfrm>
            <a:off x="762384" y="2001378"/>
            <a:ext cx="7740000" cy="4351338"/>
          </a:xfrm>
        </p:spPr>
        <p:txBody>
          <a:bodyPr/>
          <a:lstStyle/>
          <a:p>
            <a:pPr indent="0">
              <a:buNone/>
            </a:pPr>
            <a:r>
              <a:rPr lang="nl-NL" dirty="0"/>
              <a:t>De gesloten kas (of soortgelijke half gesloten systemen) rukt op. Het voordeel van deze kassen is dat de temperatuur veel beter in de hand is te houden.</a:t>
            </a:r>
          </a:p>
          <a:p>
            <a:pPr indent="0">
              <a:buNone/>
            </a:pPr>
            <a:endParaRPr lang="nl-NL" dirty="0"/>
          </a:p>
          <a:p>
            <a:pPr indent="0">
              <a:buNone/>
            </a:pPr>
            <a:r>
              <a:rPr lang="nl-NL" dirty="0"/>
              <a:t>Een hogere temperatuur betekent altijd meer </a:t>
            </a:r>
            <a:r>
              <a:rPr lang="nl-NL" dirty="0" err="1"/>
              <a:t>onderhouds</a:t>
            </a:r>
            <a:r>
              <a:rPr lang="nl-NL" dirty="0"/>
              <a:t> ademhaling. Dit is een vast gegeven.</a:t>
            </a:r>
          </a:p>
        </p:txBody>
      </p:sp>
      <p:pic>
        <p:nvPicPr>
          <p:cNvPr id="3" name="Afbeelding 2">
            <a:extLst>
              <a:ext uri="{FF2B5EF4-FFF2-40B4-BE49-F238E27FC236}">
                <a16:creationId xmlns:a16="http://schemas.microsoft.com/office/drawing/2014/main" id="{EDE9FF95-921D-4571-A15E-78BE739638FD}"/>
              </a:ext>
            </a:extLst>
          </p:cNvPr>
          <p:cNvPicPr>
            <a:picLocks noChangeAspect="1"/>
          </p:cNvPicPr>
          <p:nvPr/>
        </p:nvPicPr>
        <p:blipFill>
          <a:blip r:embed="rId2"/>
          <a:stretch>
            <a:fillRect/>
          </a:stretch>
        </p:blipFill>
        <p:spPr>
          <a:xfrm>
            <a:off x="762384" y="4252548"/>
            <a:ext cx="5100506" cy="2334483"/>
          </a:xfrm>
          <a:prstGeom prst="rect">
            <a:avLst/>
          </a:prstGeom>
        </p:spPr>
      </p:pic>
    </p:spTree>
    <p:extLst>
      <p:ext uri="{BB962C8B-B14F-4D97-AF65-F5344CB8AC3E}">
        <p14:creationId xmlns:p14="http://schemas.microsoft.com/office/powerpoint/2010/main" val="299356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47CDC-FD6E-4BA9-AC0C-E5C5F468B4C6}"/>
              </a:ext>
            </a:extLst>
          </p:cNvPr>
          <p:cNvSpPr>
            <a:spLocks noGrp="1"/>
          </p:cNvSpPr>
          <p:nvPr>
            <p:ph type="title"/>
          </p:nvPr>
        </p:nvSpPr>
        <p:spPr/>
        <p:txBody>
          <a:bodyPr/>
          <a:lstStyle/>
          <a:p>
            <a:r>
              <a:rPr lang="nl-NL" dirty="0"/>
              <a:t>Ademhaling in de gesloten kas</a:t>
            </a:r>
          </a:p>
        </p:txBody>
      </p:sp>
      <p:sp>
        <p:nvSpPr>
          <p:cNvPr id="4" name="Tijdelijke aanduiding voor inhoud 3">
            <a:extLst>
              <a:ext uri="{FF2B5EF4-FFF2-40B4-BE49-F238E27FC236}">
                <a16:creationId xmlns:a16="http://schemas.microsoft.com/office/drawing/2014/main" id="{7143A190-C605-430D-A4F3-9CFEEE08BDD2}"/>
              </a:ext>
            </a:extLst>
          </p:cNvPr>
          <p:cNvSpPr>
            <a:spLocks noGrp="1"/>
          </p:cNvSpPr>
          <p:nvPr>
            <p:ph idx="1"/>
          </p:nvPr>
        </p:nvSpPr>
        <p:spPr>
          <a:xfrm>
            <a:off x="762384" y="2001378"/>
            <a:ext cx="7740000" cy="4351338"/>
          </a:xfrm>
        </p:spPr>
        <p:txBody>
          <a:bodyPr/>
          <a:lstStyle/>
          <a:p>
            <a:pPr indent="0">
              <a:buNone/>
            </a:pPr>
            <a:r>
              <a:rPr lang="nl-NL" dirty="0"/>
              <a:t>Maar bij meer productie per m2 is ook een hogere temperatuur nodig om alle geproduceerde suikers af te voeren en in te bouwen.</a:t>
            </a:r>
          </a:p>
          <a:p>
            <a:pPr indent="0">
              <a:buNone/>
            </a:pPr>
            <a:endParaRPr lang="nl-NL" dirty="0"/>
          </a:p>
          <a:p>
            <a:pPr indent="0">
              <a:buNone/>
            </a:pPr>
            <a:r>
              <a:rPr lang="nl-NL" dirty="0"/>
              <a:t>De vraag is wat de optimale temperatuur is bij een hoog CO2 gehalte en een hoog licht niveau, zoals die in gesloten kassen voorkomen.</a:t>
            </a:r>
          </a:p>
        </p:txBody>
      </p:sp>
      <p:pic>
        <p:nvPicPr>
          <p:cNvPr id="3" name="Afbeelding 2">
            <a:extLst>
              <a:ext uri="{FF2B5EF4-FFF2-40B4-BE49-F238E27FC236}">
                <a16:creationId xmlns:a16="http://schemas.microsoft.com/office/drawing/2014/main" id="{40FE8978-39FC-4E48-936B-238C23CF8A40}"/>
              </a:ext>
            </a:extLst>
          </p:cNvPr>
          <p:cNvPicPr>
            <a:picLocks noChangeAspect="1"/>
          </p:cNvPicPr>
          <p:nvPr/>
        </p:nvPicPr>
        <p:blipFill>
          <a:blip r:embed="rId2"/>
          <a:stretch>
            <a:fillRect/>
          </a:stretch>
        </p:blipFill>
        <p:spPr>
          <a:xfrm>
            <a:off x="8087338" y="4008758"/>
            <a:ext cx="4041352" cy="2689336"/>
          </a:xfrm>
          <a:prstGeom prst="rect">
            <a:avLst/>
          </a:prstGeom>
        </p:spPr>
      </p:pic>
    </p:spTree>
    <p:extLst>
      <p:ext uri="{BB962C8B-B14F-4D97-AF65-F5344CB8AC3E}">
        <p14:creationId xmlns:p14="http://schemas.microsoft.com/office/powerpoint/2010/main" val="309234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47CDC-FD6E-4BA9-AC0C-E5C5F468B4C6}"/>
              </a:ext>
            </a:extLst>
          </p:cNvPr>
          <p:cNvSpPr>
            <a:spLocks noGrp="1"/>
          </p:cNvSpPr>
          <p:nvPr>
            <p:ph type="title"/>
          </p:nvPr>
        </p:nvSpPr>
        <p:spPr/>
        <p:txBody>
          <a:bodyPr/>
          <a:lstStyle/>
          <a:p>
            <a:r>
              <a:rPr lang="nl-NL" dirty="0"/>
              <a:t>Ademhaling in gesloten kassen</a:t>
            </a:r>
          </a:p>
        </p:txBody>
      </p:sp>
      <p:sp>
        <p:nvSpPr>
          <p:cNvPr id="4" name="Tijdelijke aanduiding voor inhoud 3">
            <a:extLst>
              <a:ext uri="{FF2B5EF4-FFF2-40B4-BE49-F238E27FC236}">
                <a16:creationId xmlns:a16="http://schemas.microsoft.com/office/drawing/2014/main" id="{7143A190-C605-430D-A4F3-9CFEEE08BDD2}"/>
              </a:ext>
            </a:extLst>
          </p:cNvPr>
          <p:cNvSpPr>
            <a:spLocks noGrp="1"/>
          </p:cNvSpPr>
          <p:nvPr>
            <p:ph idx="1"/>
          </p:nvPr>
        </p:nvSpPr>
        <p:spPr>
          <a:xfrm>
            <a:off x="762384" y="2001378"/>
            <a:ext cx="7740000" cy="4351338"/>
          </a:xfrm>
        </p:spPr>
        <p:txBody>
          <a:bodyPr/>
          <a:lstStyle/>
          <a:p>
            <a:pPr indent="0">
              <a:buNone/>
            </a:pPr>
            <a:r>
              <a:rPr lang="nl-NL" dirty="0"/>
              <a:t>De temperatuur mag hoger zijn dan als optimaal wordt beschouwd op grond van ervaringen in normale kassen, maar hoeveel hoger?</a:t>
            </a:r>
          </a:p>
          <a:p>
            <a:pPr indent="0">
              <a:buNone/>
            </a:pPr>
            <a:endParaRPr lang="nl-NL" dirty="0"/>
          </a:p>
          <a:p>
            <a:pPr indent="0">
              <a:buNone/>
            </a:pPr>
            <a:r>
              <a:rPr lang="nl-NL" dirty="0"/>
              <a:t>Het antwoord is heel belangrijk voor de beslissing hoeveel de teler investeert in koelcapaciteit.</a:t>
            </a:r>
          </a:p>
        </p:txBody>
      </p:sp>
      <p:pic>
        <p:nvPicPr>
          <p:cNvPr id="3" name="Afbeelding 2">
            <a:extLst>
              <a:ext uri="{FF2B5EF4-FFF2-40B4-BE49-F238E27FC236}">
                <a16:creationId xmlns:a16="http://schemas.microsoft.com/office/drawing/2014/main" id="{7643A1FA-14EB-4BFA-BCAF-F75B20F8C2A2}"/>
              </a:ext>
            </a:extLst>
          </p:cNvPr>
          <p:cNvPicPr>
            <a:picLocks noChangeAspect="1"/>
          </p:cNvPicPr>
          <p:nvPr/>
        </p:nvPicPr>
        <p:blipFill>
          <a:blip r:embed="rId2"/>
          <a:stretch>
            <a:fillRect/>
          </a:stretch>
        </p:blipFill>
        <p:spPr>
          <a:xfrm>
            <a:off x="8502384" y="3867936"/>
            <a:ext cx="3661341" cy="2970245"/>
          </a:xfrm>
          <a:prstGeom prst="rect">
            <a:avLst/>
          </a:prstGeom>
        </p:spPr>
      </p:pic>
    </p:spTree>
    <p:extLst>
      <p:ext uri="{BB962C8B-B14F-4D97-AF65-F5344CB8AC3E}">
        <p14:creationId xmlns:p14="http://schemas.microsoft.com/office/powerpoint/2010/main" val="32410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2152650" y="900114"/>
            <a:ext cx="7886700" cy="996950"/>
          </a:xfrm>
        </p:spPr>
        <p:txBody>
          <a:bodyPr/>
          <a:lstStyle/>
          <a:p>
            <a:pPr eaLnBrk="1" hangingPunct="1"/>
            <a:r>
              <a:rPr lang="nl-NL" altLang="nl-NL" b="1" dirty="0"/>
              <a:t>Blok 1</a:t>
            </a:r>
          </a:p>
        </p:txBody>
      </p:sp>
      <p:sp>
        <p:nvSpPr>
          <p:cNvPr id="4" name="Tijdelijke aanduiding voor inhoud 3">
            <a:extLst>
              <a:ext uri="{FF2B5EF4-FFF2-40B4-BE49-F238E27FC236}">
                <a16:creationId xmlns:a16="http://schemas.microsoft.com/office/drawing/2014/main" id="{330B07F8-683C-4464-ADBA-6155E907C122}"/>
              </a:ext>
            </a:extLst>
          </p:cNvPr>
          <p:cNvSpPr>
            <a:spLocks noGrp="1"/>
          </p:cNvSpPr>
          <p:nvPr>
            <p:ph idx="1"/>
          </p:nvPr>
        </p:nvSpPr>
        <p:spPr/>
        <p:txBody>
          <a:bodyPr/>
          <a:lstStyle/>
          <a:p>
            <a:r>
              <a:rPr lang="nl-NL" dirty="0"/>
              <a:t>Les 1: huidmondjes</a:t>
            </a:r>
          </a:p>
          <a:p>
            <a:r>
              <a:rPr lang="nl-NL" dirty="0"/>
              <a:t>Les 2: fotosynthese</a:t>
            </a:r>
          </a:p>
          <a:p>
            <a:r>
              <a:rPr lang="nl-NL" dirty="0"/>
              <a:t>Les 3: fotosynthese</a:t>
            </a:r>
          </a:p>
          <a:p>
            <a:r>
              <a:rPr lang="nl-NL" dirty="0"/>
              <a:t>Les 4: vrij</a:t>
            </a:r>
          </a:p>
          <a:p>
            <a:r>
              <a:rPr lang="nl-NL" dirty="0"/>
              <a:t>Les 5: ademhaling</a:t>
            </a:r>
          </a:p>
          <a:p>
            <a:pPr marL="342900" indent="-342900"/>
            <a:r>
              <a:rPr lang="nl-NL" dirty="0"/>
              <a:t>Les 6: biologische klok</a:t>
            </a:r>
          </a:p>
          <a:p>
            <a:r>
              <a:rPr lang="nl-NL" dirty="0"/>
              <a:t>Herfstvakantie</a:t>
            </a:r>
          </a:p>
          <a:p>
            <a:r>
              <a:rPr lang="nl-NL" dirty="0"/>
              <a:t>Les 7: toets</a:t>
            </a:r>
          </a:p>
        </p:txBody>
      </p:sp>
    </p:spTree>
    <p:extLst>
      <p:ext uri="{BB962C8B-B14F-4D97-AF65-F5344CB8AC3E}">
        <p14:creationId xmlns:p14="http://schemas.microsoft.com/office/powerpoint/2010/main" val="130970151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47CDC-FD6E-4BA9-AC0C-E5C5F468B4C6}"/>
              </a:ext>
            </a:extLst>
          </p:cNvPr>
          <p:cNvSpPr>
            <a:spLocks noGrp="1"/>
          </p:cNvSpPr>
          <p:nvPr>
            <p:ph type="title"/>
          </p:nvPr>
        </p:nvSpPr>
        <p:spPr>
          <a:xfrm>
            <a:off x="583471" y="472970"/>
            <a:ext cx="9036000" cy="1080000"/>
          </a:xfrm>
        </p:spPr>
        <p:txBody>
          <a:bodyPr>
            <a:normAutofit fontScale="90000"/>
          </a:bodyPr>
          <a:lstStyle/>
          <a:p>
            <a:r>
              <a:rPr lang="nl-NL" dirty="0"/>
              <a:t>Rekenvoorbeeld groei en onderhoudsademhaling</a:t>
            </a:r>
          </a:p>
        </p:txBody>
      </p:sp>
      <p:sp>
        <p:nvSpPr>
          <p:cNvPr id="4" name="Tijdelijke aanduiding voor inhoud 3">
            <a:extLst>
              <a:ext uri="{FF2B5EF4-FFF2-40B4-BE49-F238E27FC236}">
                <a16:creationId xmlns:a16="http://schemas.microsoft.com/office/drawing/2014/main" id="{7143A190-C605-430D-A4F3-9CFEEE08BDD2}"/>
              </a:ext>
            </a:extLst>
          </p:cNvPr>
          <p:cNvSpPr>
            <a:spLocks noGrp="1"/>
          </p:cNvSpPr>
          <p:nvPr>
            <p:ph idx="1"/>
          </p:nvPr>
        </p:nvSpPr>
        <p:spPr>
          <a:xfrm>
            <a:off x="762384" y="2001378"/>
            <a:ext cx="7740000" cy="4351338"/>
          </a:xfrm>
        </p:spPr>
        <p:txBody>
          <a:bodyPr/>
          <a:lstStyle/>
          <a:p>
            <a:pPr indent="0">
              <a:buNone/>
            </a:pPr>
            <a:r>
              <a:rPr lang="nl-NL" dirty="0"/>
              <a:t>In dit rekenvoorbeeld wordt er vanuit gegaan dat een volgroeit tomaten of rozen gewas in de zomer 4 keer zoveel assimileert als in de winter. (24 gram suikers per m2 in de zomer; 6 gram in de winter.)</a:t>
            </a:r>
          </a:p>
          <a:p>
            <a:pPr indent="0">
              <a:buNone/>
            </a:pPr>
            <a:r>
              <a:rPr lang="nl-NL" dirty="0"/>
              <a:t> </a:t>
            </a:r>
          </a:p>
        </p:txBody>
      </p:sp>
      <p:pic>
        <p:nvPicPr>
          <p:cNvPr id="3" name="Afbeelding 2">
            <a:extLst>
              <a:ext uri="{FF2B5EF4-FFF2-40B4-BE49-F238E27FC236}">
                <a16:creationId xmlns:a16="http://schemas.microsoft.com/office/drawing/2014/main" id="{010C26C8-2952-4665-8024-A71A3381B2C4}"/>
              </a:ext>
            </a:extLst>
          </p:cNvPr>
          <p:cNvPicPr>
            <a:picLocks noChangeAspect="1"/>
          </p:cNvPicPr>
          <p:nvPr/>
        </p:nvPicPr>
        <p:blipFill>
          <a:blip r:embed="rId2"/>
          <a:stretch>
            <a:fillRect/>
          </a:stretch>
        </p:blipFill>
        <p:spPr>
          <a:xfrm>
            <a:off x="9057619" y="255733"/>
            <a:ext cx="3019425" cy="1514475"/>
          </a:xfrm>
          <a:prstGeom prst="rect">
            <a:avLst/>
          </a:prstGeom>
        </p:spPr>
      </p:pic>
      <p:pic>
        <p:nvPicPr>
          <p:cNvPr id="5" name="Afbeelding 4">
            <a:extLst>
              <a:ext uri="{FF2B5EF4-FFF2-40B4-BE49-F238E27FC236}">
                <a16:creationId xmlns:a16="http://schemas.microsoft.com/office/drawing/2014/main" id="{2BB6E609-87FE-4C5B-AF21-08BE4C0E66AD}"/>
              </a:ext>
            </a:extLst>
          </p:cNvPr>
          <p:cNvPicPr>
            <a:picLocks noChangeAspect="1"/>
          </p:cNvPicPr>
          <p:nvPr/>
        </p:nvPicPr>
        <p:blipFill>
          <a:blip r:embed="rId3"/>
          <a:stretch>
            <a:fillRect/>
          </a:stretch>
        </p:blipFill>
        <p:spPr>
          <a:xfrm>
            <a:off x="9057619" y="4931109"/>
            <a:ext cx="2828925" cy="1609725"/>
          </a:xfrm>
          <a:prstGeom prst="rect">
            <a:avLst/>
          </a:prstGeom>
        </p:spPr>
      </p:pic>
      <p:pic>
        <p:nvPicPr>
          <p:cNvPr id="12" name="Afbeelding 11">
            <a:extLst>
              <a:ext uri="{FF2B5EF4-FFF2-40B4-BE49-F238E27FC236}">
                <a16:creationId xmlns:a16="http://schemas.microsoft.com/office/drawing/2014/main" id="{A28D3720-CF84-DAE7-ADDE-8D9834E9F3BF}"/>
              </a:ext>
            </a:extLst>
          </p:cNvPr>
          <p:cNvPicPr>
            <a:picLocks noChangeAspect="1"/>
          </p:cNvPicPr>
          <p:nvPr/>
        </p:nvPicPr>
        <p:blipFill>
          <a:blip r:embed="rId4"/>
          <a:stretch>
            <a:fillRect/>
          </a:stretch>
        </p:blipFill>
        <p:spPr>
          <a:xfrm>
            <a:off x="583471" y="3845748"/>
            <a:ext cx="7533986" cy="2235985"/>
          </a:xfrm>
          <a:prstGeom prst="rect">
            <a:avLst/>
          </a:prstGeom>
        </p:spPr>
      </p:pic>
    </p:spTree>
    <p:extLst>
      <p:ext uri="{BB962C8B-B14F-4D97-AF65-F5344CB8AC3E}">
        <p14:creationId xmlns:p14="http://schemas.microsoft.com/office/powerpoint/2010/main" val="3320640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47CDC-FD6E-4BA9-AC0C-E5C5F468B4C6}"/>
              </a:ext>
            </a:extLst>
          </p:cNvPr>
          <p:cNvSpPr>
            <a:spLocks noGrp="1"/>
          </p:cNvSpPr>
          <p:nvPr>
            <p:ph type="title"/>
          </p:nvPr>
        </p:nvSpPr>
        <p:spPr/>
        <p:txBody>
          <a:bodyPr>
            <a:normAutofit fontScale="90000"/>
          </a:bodyPr>
          <a:lstStyle/>
          <a:p>
            <a:r>
              <a:rPr lang="nl-NL" dirty="0"/>
              <a:t>Rekenvoorbeeld groei en onderhoudsademhaling.</a:t>
            </a:r>
          </a:p>
        </p:txBody>
      </p:sp>
      <p:sp>
        <p:nvSpPr>
          <p:cNvPr id="4" name="Tijdelijke aanduiding voor inhoud 3">
            <a:extLst>
              <a:ext uri="{FF2B5EF4-FFF2-40B4-BE49-F238E27FC236}">
                <a16:creationId xmlns:a16="http://schemas.microsoft.com/office/drawing/2014/main" id="{7143A190-C605-430D-A4F3-9CFEEE08BDD2}"/>
              </a:ext>
            </a:extLst>
          </p:cNvPr>
          <p:cNvSpPr>
            <a:spLocks noGrp="1"/>
          </p:cNvSpPr>
          <p:nvPr>
            <p:ph idx="1"/>
          </p:nvPr>
        </p:nvSpPr>
        <p:spPr>
          <a:xfrm>
            <a:off x="762384" y="2001378"/>
            <a:ext cx="7740000" cy="4351338"/>
          </a:xfrm>
        </p:spPr>
        <p:txBody>
          <a:bodyPr/>
          <a:lstStyle/>
          <a:p>
            <a:pPr indent="0">
              <a:buNone/>
            </a:pPr>
            <a:r>
              <a:rPr lang="nl-NL" dirty="0"/>
              <a:t>Maar zoals uit de berekeningen blijkt, is de groeisnelheid in de zomer 7 keer zo hoog als in de winter (bij geen gebruik van groeilicht)</a:t>
            </a:r>
          </a:p>
        </p:txBody>
      </p:sp>
      <p:pic>
        <p:nvPicPr>
          <p:cNvPr id="6" name="Afbeelding 5">
            <a:extLst>
              <a:ext uri="{FF2B5EF4-FFF2-40B4-BE49-F238E27FC236}">
                <a16:creationId xmlns:a16="http://schemas.microsoft.com/office/drawing/2014/main" id="{CB61C120-54BE-14ED-E4AA-77FCC0B3BC92}"/>
              </a:ext>
            </a:extLst>
          </p:cNvPr>
          <p:cNvPicPr>
            <a:picLocks noChangeAspect="1"/>
          </p:cNvPicPr>
          <p:nvPr/>
        </p:nvPicPr>
        <p:blipFill>
          <a:blip r:embed="rId2"/>
          <a:stretch>
            <a:fillRect/>
          </a:stretch>
        </p:blipFill>
        <p:spPr>
          <a:xfrm>
            <a:off x="756000" y="3951182"/>
            <a:ext cx="8630370" cy="2561377"/>
          </a:xfrm>
          <a:prstGeom prst="rect">
            <a:avLst/>
          </a:prstGeom>
        </p:spPr>
      </p:pic>
    </p:spTree>
    <p:extLst>
      <p:ext uri="{BB962C8B-B14F-4D97-AF65-F5344CB8AC3E}">
        <p14:creationId xmlns:p14="http://schemas.microsoft.com/office/powerpoint/2010/main" val="1803116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47CDC-FD6E-4BA9-AC0C-E5C5F468B4C6}"/>
              </a:ext>
            </a:extLst>
          </p:cNvPr>
          <p:cNvSpPr>
            <a:spLocks noGrp="1"/>
          </p:cNvSpPr>
          <p:nvPr>
            <p:ph type="title"/>
          </p:nvPr>
        </p:nvSpPr>
        <p:spPr/>
        <p:txBody>
          <a:bodyPr>
            <a:normAutofit fontScale="90000"/>
          </a:bodyPr>
          <a:lstStyle/>
          <a:p>
            <a:r>
              <a:rPr lang="nl-NL" dirty="0"/>
              <a:t>Rekenvoorbeeld groei en onderhoudsademhaling.</a:t>
            </a:r>
          </a:p>
        </p:txBody>
      </p:sp>
      <p:sp>
        <p:nvSpPr>
          <p:cNvPr id="4" name="Tijdelijke aanduiding voor inhoud 3">
            <a:extLst>
              <a:ext uri="{FF2B5EF4-FFF2-40B4-BE49-F238E27FC236}">
                <a16:creationId xmlns:a16="http://schemas.microsoft.com/office/drawing/2014/main" id="{7143A190-C605-430D-A4F3-9CFEEE08BDD2}"/>
              </a:ext>
            </a:extLst>
          </p:cNvPr>
          <p:cNvSpPr>
            <a:spLocks noGrp="1"/>
          </p:cNvSpPr>
          <p:nvPr>
            <p:ph idx="1"/>
          </p:nvPr>
        </p:nvSpPr>
        <p:spPr>
          <a:xfrm>
            <a:off x="762384" y="2001378"/>
            <a:ext cx="7740000" cy="4351338"/>
          </a:xfrm>
        </p:spPr>
        <p:txBody>
          <a:bodyPr/>
          <a:lstStyle/>
          <a:p>
            <a:pPr indent="0">
              <a:buNone/>
            </a:pPr>
            <a:r>
              <a:rPr lang="nl-NL" dirty="0"/>
              <a:t>Dat grote verschil komt door het hoge aandeel onderhoudsademhaling in de winter.</a:t>
            </a:r>
          </a:p>
          <a:p>
            <a:pPr indent="0">
              <a:buNone/>
            </a:pPr>
            <a:endParaRPr lang="nl-NL" dirty="0"/>
          </a:p>
          <a:p>
            <a:pPr indent="0">
              <a:buNone/>
            </a:pPr>
            <a:r>
              <a:rPr lang="nl-NL" dirty="0"/>
              <a:t>De onderhoudsademhaling is niet afhankelijk van de mate van fotosynthese, maar alleen van de temperatuur en hoeveelheid gewas.</a:t>
            </a:r>
          </a:p>
        </p:txBody>
      </p:sp>
      <p:pic>
        <p:nvPicPr>
          <p:cNvPr id="6" name="Afbeelding 5">
            <a:extLst>
              <a:ext uri="{FF2B5EF4-FFF2-40B4-BE49-F238E27FC236}">
                <a16:creationId xmlns:a16="http://schemas.microsoft.com/office/drawing/2014/main" id="{5E309934-3AD6-2380-A97B-909CF5826509}"/>
              </a:ext>
            </a:extLst>
          </p:cNvPr>
          <p:cNvPicPr>
            <a:picLocks noChangeAspect="1"/>
          </p:cNvPicPr>
          <p:nvPr/>
        </p:nvPicPr>
        <p:blipFill>
          <a:blip r:embed="rId2"/>
          <a:stretch>
            <a:fillRect/>
          </a:stretch>
        </p:blipFill>
        <p:spPr>
          <a:xfrm>
            <a:off x="1056572" y="4489662"/>
            <a:ext cx="6492308" cy="1863053"/>
          </a:xfrm>
          <a:prstGeom prst="rect">
            <a:avLst/>
          </a:prstGeom>
        </p:spPr>
      </p:pic>
    </p:spTree>
    <p:extLst>
      <p:ext uri="{BB962C8B-B14F-4D97-AF65-F5344CB8AC3E}">
        <p14:creationId xmlns:p14="http://schemas.microsoft.com/office/powerpoint/2010/main" val="94308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47CDC-FD6E-4BA9-AC0C-E5C5F468B4C6}"/>
              </a:ext>
            </a:extLst>
          </p:cNvPr>
          <p:cNvSpPr>
            <a:spLocks noGrp="1"/>
          </p:cNvSpPr>
          <p:nvPr>
            <p:ph type="title"/>
          </p:nvPr>
        </p:nvSpPr>
        <p:spPr/>
        <p:txBody>
          <a:bodyPr>
            <a:normAutofit fontScale="90000"/>
          </a:bodyPr>
          <a:lstStyle/>
          <a:p>
            <a:r>
              <a:rPr lang="nl-NL" dirty="0"/>
              <a:t>Rekenvoorbeeld groei en onderhoudsademhaling.</a:t>
            </a:r>
          </a:p>
        </p:txBody>
      </p:sp>
      <p:sp>
        <p:nvSpPr>
          <p:cNvPr id="4" name="Tijdelijke aanduiding voor inhoud 3">
            <a:extLst>
              <a:ext uri="{FF2B5EF4-FFF2-40B4-BE49-F238E27FC236}">
                <a16:creationId xmlns:a16="http://schemas.microsoft.com/office/drawing/2014/main" id="{7143A190-C605-430D-A4F3-9CFEEE08BDD2}"/>
              </a:ext>
            </a:extLst>
          </p:cNvPr>
          <p:cNvSpPr>
            <a:spLocks noGrp="1"/>
          </p:cNvSpPr>
          <p:nvPr>
            <p:ph idx="1"/>
          </p:nvPr>
        </p:nvSpPr>
        <p:spPr>
          <a:xfrm>
            <a:off x="762384" y="2001378"/>
            <a:ext cx="7740000" cy="4351338"/>
          </a:xfrm>
        </p:spPr>
        <p:txBody>
          <a:bodyPr/>
          <a:lstStyle/>
          <a:p>
            <a:pPr indent="0">
              <a:buNone/>
            </a:pPr>
            <a:r>
              <a:rPr lang="nl-NL" dirty="0"/>
              <a:t>Een volwassen tomaten- of rozengewas kan 200 gram droge stof per m2 wegen.</a:t>
            </a:r>
          </a:p>
          <a:p>
            <a:pPr indent="0">
              <a:buNone/>
            </a:pPr>
            <a:endParaRPr lang="nl-NL" dirty="0"/>
          </a:p>
          <a:p>
            <a:pPr indent="0">
              <a:buNone/>
            </a:pPr>
            <a:r>
              <a:rPr lang="nl-NL" dirty="0"/>
              <a:t>Per dag is voor onderhoud 1,5 gram suikers nodig per 100 gram droge stof, dat is dus 3 gram per m2.</a:t>
            </a:r>
          </a:p>
        </p:txBody>
      </p:sp>
      <p:pic>
        <p:nvPicPr>
          <p:cNvPr id="6" name="Afbeelding 5">
            <a:extLst>
              <a:ext uri="{FF2B5EF4-FFF2-40B4-BE49-F238E27FC236}">
                <a16:creationId xmlns:a16="http://schemas.microsoft.com/office/drawing/2014/main" id="{25794AD2-2100-F5B8-0402-7C2FB96B2773}"/>
              </a:ext>
            </a:extLst>
          </p:cNvPr>
          <p:cNvPicPr>
            <a:picLocks noChangeAspect="1"/>
          </p:cNvPicPr>
          <p:nvPr/>
        </p:nvPicPr>
        <p:blipFill rotWithShape="1">
          <a:blip r:embed="rId2"/>
          <a:srcRect b="53957"/>
          <a:stretch/>
        </p:blipFill>
        <p:spPr>
          <a:xfrm>
            <a:off x="396205" y="3981663"/>
            <a:ext cx="9152813" cy="1250738"/>
          </a:xfrm>
          <a:prstGeom prst="rect">
            <a:avLst/>
          </a:prstGeom>
        </p:spPr>
      </p:pic>
    </p:spTree>
    <p:extLst>
      <p:ext uri="{BB962C8B-B14F-4D97-AF65-F5344CB8AC3E}">
        <p14:creationId xmlns:p14="http://schemas.microsoft.com/office/powerpoint/2010/main" val="24092095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47CDC-FD6E-4BA9-AC0C-E5C5F468B4C6}"/>
              </a:ext>
            </a:extLst>
          </p:cNvPr>
          <p:cNvSpPr>
            <a:spLocks noGrp="1"/>
          </p:cNvSpPr>
          <p:nvPr>
            <p:ph type="title"/>
          </p:nvPr>
        </p:nvSpPr>
        <p:spPr/>
        <p:txBody>
          <a:bodyPr>
            <a:normAutofit fontScale="90000"/>
          </a:bodyPr>
          <a:lstStyle/>
          <a:p>
            <a:r>
              <a:rPr lang="nl-NL" dirty="0"/>
              <a:t>Rekenvoorbeeld groei en onderhoudsademhaling.</a:t>
            </a:r>
          </a:p>
        </p:txBody>
      </p:sp>
      <p:sp>
        <p:nvSpPr>
          <p:cNvPr id="4" name="Tijdelijke aanduiding voor inhoud 3">
            <a:extLst>
              <a:ext uri="{FF2B5EF4-FFF2-40B4-BE49-F238E27FC236}">
                <a16:creationId xmlns:a16="http://schemas.microsoft.com/office/drawing/2014/main" id="{7143A190-C605-430D-A4F3-9CFEEE08BDD2}"/>
              </a:ext>
            </a:extLst>
          </p:cNvPr>
          <p:cNvSpPr>
            <a:spLocks noGrp="1"/>
          </p:cNvSpPr>
          <p:nvPr>
            <p:ph idx="1"/>
          </p:nvPr>
        </p:nvSpPr>
        <p:spPr>
          <a:xfrm>
            <a:off x="762384" y="2001378"/>
            <a:ext cx="7740000" cy="4351338"/>
          </a:xfrm>
        </p:spPr>
        <p:txBody>
          <a:bodyPr/>
          <a:lstStyle/>
          <a:p>
            <a:pPr indent="0">
              <a:buNone/>
            </a:pPr>
            <a:r>
              <a:rPr lang="nl-NL" dirty="0"/>
              <a:t>Uit de tabel blijkt:</a:t>
            </a:r>
          </a:p>
          <a:p>
            <a:pPr indent="0">
              <a:buNone/>
            </a:pPr>
            <a:endParaRPr lang="nl-NL" dirty="0"/>
          </a:p>
          <a:p>
            <a:pPr indent="0">
              <a:buNone/>
            </a:pPr>
            <a:r>
              <a:rPr lang="nl-NL" dirty="0"/>
              <a:t>In de zomer neemt de onderhoudsademhaling maar </a:t>
            </a:r>
          </a:p>
          <a:p>
            <a:pPr indent="0">
              <a:buNone/>
            </a:pPr>
            <a:r>
              <a:rPr lang="nl-NL" dirty="0"/>
              <a:t>15 % van de bruto fotosynthese  (3 van </a:t>
            </a:r>
            <a:r>
              <a:rPr lang="nl-NL"/>
              <a:t>de 24 </a:t>
            </a:r>
            <a:r>
              <a:rPr lang="nl-NL" dirty="0"/>
              <a:t>gram) terwijl dat in de winter maar liefst 50 % is (3 van de 6 gram).</a:t>
            </a:r>
          </a:p>
        </p:txBody>
      </p:sp>
      <p:pic>
        <p:nvPicPr>
          <p:cNvPr id="6" name="Afbeelding 5">
            <a:extLst>
              <a:ext uri="{FF2B5EF4-FFF2-40B4-BE49-F238E27FC236}">
                <a16:creationId xmlns:a16="http://schemas.microsoft.com/office/drawing/2014/main" id="{DE62469F-7F44-5342-EC31-877882B5DE7A}"/>
              </a:ext>
            </a:extLst>
          </p:cNvPr>
          <p:cNvPicPr>
            <a:picLocks noChangeAspect="1"/>
          </p:cNvPicPr>
          <p:nvPr/>
        </p:nvPicPr>
        <p:blipFill rotWithShape="1">
          <a:blip r:embed="rId2"/>
          <a:srcRect b="36387"/>
          <a:stretch/>
        </p:blipFill>
        <p:spPr>
          <a:xfrm>
            <a:off x="558766" y="4459182"/>
            <a:ext cx="8727474" cy="1080001"/>
          </a:xfrm>
          <a:prstGeom prst="rect">
            <a:avLst/>
          </a:prstGeom>
        </p:spPr>
      </p:pic>
      <p:sp>
        <p:nvSpPr>
          <p:cNvPr id="7" name="Ovaal 6">
            <a:extLst>
              <a:ext uri="{FF2B5EF4-FFF2-40B4-BE49-F238E27FC236}">
                <a16:creationId xmlns:a16="http://schemas.microsoft.com/office/drawing/2014/main" id="{0C9E91EE-F99B-AE63-37CB-7C2B72F70A55}"/>
              </a:ext>
            </a:extLst>
          </p:cNvPr>
          <p:cNvSpPr/>
          <p:nvPr/>
        </p:nvSpPr>
        <p:spPr>
          <a:xfrm>
            <a:off x="4988560" y="5364480"/>
            <a:ext cx="965200" cy="7112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EADA968E-4A49-3507-9EE4-292DBD0F87A2}"/>
              </a:ext>
            </a:extLst>
          </p:cNvPr>
          <p:cNvSpPr/>
          <p:nvPr/>
        </p:nvSpPr>
        <p:spPr>
          <a:xfrm>
            <a:off x="4592320" y="5260897"/>
            <a:ext cx="1696720" cy="5099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7122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47CDC-FD6E-4BA9-AC0C-E5C5F468B4C6}"/>
              </a:ext>
            </a:extLst>
          </p:cNvPr>
          <p:cNvSpPr>
            <a:spLocks noGrp="1"/>
          </p:cNvSpPr>
          <p:nvPr>
            <p:ph type="title"/>
          </p:nvPr>
        </p:nvSpPr>
        <p:spPr/>
        <p:txBody>
          <a:bodyPr>
            <a:normAutofit fontScale="90000"/>
          </a:bodyPr>
          <a:lstStyle/>
          <a:p>
            <a:r>
              <a:rPr lang="nl-NL" dirty="0"/>
              <a:t>Rekenvoorbeeld groei en onderhoudsademhaling.</a:t>
            </a:r>
          </a:p>
        </p:txBody>
      </p:sp>
      <p:sp>
        <p:nvSpPr>
          <p:cNvPr id="4" name="Tijdelijke aanduiding voor inhoud 3">
            <a:extLst>
              <a:ext uri="{FF2B5EF4-FFF2-40B4-BE49-F238E27FC236}">
                <a16:creationId xmlns:a16="http://schemas.microsoft.com/office/drawing/2014/main" id="{7143A190-C605-430D-A4F3-9CFEEE08BDD2}"/>
              </a:ext>
            </a:extLst>
          </p:cNvPr>
          <p:cNvSpPr>
            <a:spLocks noGrp="1"/>
          </p:cNvSpPr>
          <p:nvPr>
            <p:ph idx="1"/>
          </p:nvPr>
        </p:nvSpPr>
        <p:spPr>
          <a:xfrm>
            <a:off x="762384" y="2001378"/>
            <a:ext cx="7740000" cy="4351338"/>
          </a:xfrm>
        </p:spPr>
        <p:txBody>
          <a:bodyPr/>
          <a:lstStyle/>
          <a:p>
            <a:pPr indent="0">
              <a:buNone/>
            </a:pPr>
            <a:r>
              <a:rPr lang="nl-NL" dirty="0"/>
              <a:t>Eerst moet voor onderhoud ‘betaald’ worden. Dat gaat dus van de fotosynthese af. </a:t>
            </a:r>
          </a:p>
          <a:p>
            <a:pPr indent="0">
              <a:buNone/>
            </a:pPr>
            <a:endParaRPr lang="nl-NL" dirty="0"/>
          </a:p>
          <a:p>
            <a:pPr indent="0">
              <a:buNone/>
            </a:pPr>
            <a:r>
              <a:rPr lang="nl-NL" dirty="0"/>
              <a:t>Daarna geldt grofweg dat 1 gram suikers 0,7 gram droge stof oplevert (omdat de groeiademhaling zo’n 30 % is)</a:t>
            </a:r>
          </a:p>
        </p:txBody>
      </p:sp>
      <p:pic>
        <p:nvPicPr>
          <p:cNvPr id="6" name="Afbeelding 5">
            <a:extLst>
              <a:ext uri="{FF2B5EF4-FFF2-40B4-BE49-F238E27FC236}">
                <a16:creationId xmlns:a16="http://schemas.microsoft.com/office/drawing/2014/main" id="{900566E0-05DC-EE63-E762-099728820A71}"/>
              </a:ext>
            </a:extLst>
          </p:cNvPr>
          <p:cNvPicPr>
            <a:picLocks noChangeAspect="1"/>
          </p:cNvPicPr>
          <p:nvPr/>
        </p:nvPicPr>
        <p:blipFill>
          <a:blip r:embed="rId2"/>
          <a:stretch>
            <a:fillRect/>
          </a:stretch>
        </p:blipFill>
        <p:spPr>
          <a:xfrm>
            <a:off x="375886" y="4337262"/>
            <a:ext cx="9036000" cy="2297127"/>
          </a:xfrm>
          <a:prstGeom prst="rect">
            <a:avLst/>
          </a:prstGeom>
        </p:spPr>
      </p:pic>
      <p:sp>
        <p:nvSpPr>
          <p:cNvPr id="7" name="Ovaal 6">
            <a:extLst>
              <a:ext uri="{FF2B5EF4-FFF2-40B4-BE49-F238E27FC236}">
                <a16:creationId xmlns:a16="http://schemas.microsoft.com/office/drawing/2014/main" id="{7B2C6CFC-519F-0145-9C34-77F3C05E5EA7}"/>
              </a:ext>
            </a:extLst>
          </p:cNvPr>
          <p:cNvSpPr/>
          <p:nvPr/>
        </p:nvSpPr>
        <p:spPr>
          <a:xfrm>
            <a:off x="985520" y="5740400"/>
            <a:ext cx="8300720" cy="69088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48582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47CDC-FD6E-4BA9-AC0C-E5C5F468B4C6}"/>
              </a:ext>
            </a:extLst>
          </p:cNvPr>
          <p:cNvSpPr>
            <a:spLocks noGrp="1"/>
          </p:cNvSpPr>
          <p:nvPr>
            <p:ph type="title"/>
          </p:nvPr>
        </p:nvSpPr>
        <p:spPr/>
        <p:txBody>
          <a:bodyPr>
            <a:normAutofit/>
          </a:bodyPr>
          <a:lstStyle/>
          <a:p>
            <a:r>
              <a:rPr lang="nl-NL" dirty="0"/>
              <a:t>Vragen.</a:t>
            </a:r>
          </a:p>
        </p:txBody>
      </p:sp>
      <p:sp>
        <p:nvSpPr>
          <p:cNvPr id="4" name="Tijdelijke aanduiding voor inhoud 3">
            <a:extLst>
              <a:ext uri="{FF2B5EF4-FFF2-40B4-BE49-F238E27FC236}">
                <a16:creationId xmlns:a16="http://schemas.microsoft.com/office/drawing/2014/main" id="{7143A190-C605-430D-A4F3-9CFEEE08BDD2}"/>
              </a:ext>
            </a:extLst>
          </p:cNvPr>
          <p:cNvSpPr>
            <a:spLocks noGrp="1"/>
          </p:cNvSpPr>
          <p:nvPr>
            <p:ph idx="1"/>
          </p:nvPr>
        </p:nvSpPr>
        <p:spPr>
          <a:xfrm>
            <a:off x="762384" y="2001378"/>
            <a:ext cx="7740000" cy="4351338"/>
          </a:xfrm>
        </p:spPr>
        <p:txBody>
          <a:bodyPr>
            <a:normAutofit/>
          </a:bodyPr>
          <a:lstStyle/>
          <a:p>
            <a:pPr marL="457200" indent="-457200">
              <a:lnSpc>
                <a:spcPct val="90000"/>
              </a:lnSpc>
              <a:buFont typeface="+mj-lt"/>
              <a:buAutoNum type="arabicPeriod"/>
            </a:pPr>
            <a:r>
              <a:rPr lang="nl-NL" sz="2000" dirty="0"/>
              <a:t>Wat is onderhoudsademhaling bij planten?</a:t>
            </a:r>
          </a:p>
          <a:p>
            <a:pPr marL="457200" indent="-457200">
              <a:lnSpc>
                <a:spcPct val="90000"/>
              </a:lnSpc>
              <a:buFont typeface="+mj-lt"/>
              <a:buAutoNum type="arabicPeriod"/>
            </a:pPr>
            <a:r>
              <a:rPr lang="nl-NL" sz="2000" dirty="0"/>
              <a:t>Wat is het verschil tussen fotosynthese en onderhoudsademhaling bij planten</a:t>
            </a:r>
          </a:p>
          <a:p>
            <a:pPr marL="457200" indent="-457200">
              <a:lnSpc>
                <a:spcPct val="90000"/>
              </a:lnSpc>
              <a:buFont typeface="+mj-lt"/>
              <a:buAutoNum type="arabicPeriod"/>
            </a:pPr>
            <a:r>
              <a:rPr lang="nl-NL" sz="2000" dirty="0"/>
              <a:t>Waarom hebben planten onderhoudsademhaling nodig?</a:t>
            </a:r>
          </a:p>
          <a:p>
            <a:pPr marL="457200" indent="-457200">
              <a:lnSpc>
                <a:spcPct val="90000"/>
              </a:lnSpc>
              <a:buFont typeface="+mj-lt"/>
              <a:buAutoNum type="arabicPeriod"/>
            </a:pPr>
            <a:r>
              <a:rPr lang="nl-NL" sz="2000" dirty="0"/>
              <a:t>Wat gebeurt er met de geproduceerde koolstofdioxide tijdens onderhoudsademhaling bij planten?</a:t>
            </a:r>
          </a:p>
          <a:p>
            <a:pPr marL="457200" indent="-457200">
              <a:lnSpc>
                <a:spcPct val="90000"/>
              </a:lnSpc>
              <a:buFont typeface="+mj-lt"/>
              <a:buAutoNum type="arabicPeriod"/>
            </a:pPr>
            <a:r>
              <a:rPr lang="nl-NL" sz="2000" dirty="0"/>
              <a:t>Welke factoren beïnvloeden de snelheid van onderhoudsademhaling bij planten?</a:t>
            </a:r>
          </a:p>
          <a:p>
            <a:pPr marL="457200" indent="-457200">
              <a:lnSpc>
                <a:spcPct val="90000"/>
              </a:lnSpc>
              <a:buFont typeface="+mj-lt"/>
              <a:buAutoNum type="arabicPeriod"/>
            </a:pPr>
            <a:r>
              <a:rPr lang="nl-NL" sz="2000" dirty="0"/>
              <a:t>Kunnen planten onderhoudsademhaling uitvoeren in het donker?</a:t>
            </a:r>
          </a:p>
          <a:p>
            <a:pPr marL="457200" indent="-457200">
              <a:lnSpc>
                <a:spcPct val="90000"/>
              </a:lnSpc>
              <a:buFont typeface="+mj-lt"/>
              <a:buAutoNum type="arabicPeriod"/>
            </a:pPr>
            <a:r>
              <a:rPr lang="nl-NL" sz="2000" dirty="0"/>
              <a:t>Hoe vindt de ademhaling plaats bij planten en wat is het belang ervan voor hun groei?</a:t>
            </a:r>
          </a:p>
          <a:p>
            <a:pPr marL="457200" indent="-457200">
              <a:lnSpc>
                <a:spcPct val="90000"/>
              </a:lnSpc>
              <a:buFont typeface="+mj-lt"/>
              <a:buAutoNum type="arabicPeriod"/>
            </a:pPr>
            <a:endParaRPr lang="nl-NL" sz="2000" dirty="0"/>
          </a:p>
          <a:p>
            <a:pPr marL="457200" indent="-457200">
              <a:buFont typeface="+mj-lt"/>
              <a:buAutoNum type="arabicPeriod"/>
            </a:pPr>
            <a:endParaRPr lang="nl-NL" sz="2000" dirty="0"/>
          </a:p>
          <a:p>
            <a:pPr marL="457200" indent="-457200">
              <a:buFont typeface="+mj-lt"/>
              <a:buAutoNum type="arabicPeriod"/>
            </a:pPr>
            <a:endParaRPr lang="nl-NL" dirty="0"/>
          </a:p>
        </p:txBody>
      </p:sp>
    </p:spTree>
    <p:extLst>
      <p:ext uri="{BB962C8B-B14F-4D97-AF65-F5344CB8AC3E}">
        <p14:creationId xmlns:p14="http://schemas.microsoft.com/office/powerpoint/2010/main" val="3925848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47CDC-FD6E-4BA9-AC0C-E5C5F468B4C6}"/>
              </a:ext>
            </a:extLst>
          </p:cNvPr>
          <p:cNvSpPr>
            <a:spLocks noGrp="1"/>
          </p:cNvSpPr>
          <p:nvPr>
            <p:ph type="title"/>
          </p:nvPr>
        </p:nvSpPr>
        <p:spPr/>
        <p:txBody>
          <a:bodyPr>
            <a:normAutofit/>
          </a:bodyPr>
          <a:lstStyle/>
          <a:p>
            <a:r>
              <a:rPr lang="nl-NL" dirty="0"/>
              <a:t>Vragen.</a:t>
            </a:r>
          </a:p>
        </p:txBody>
      </p:sp>
      <p:sp>
        <p:nvSpPr>
          <p:cNvPr id="4" name="Tijdelijke aanduiding voor inhoud 3">
            <a:extLst>
              <a:ext uri="{FF2B5EF4-FFF2-40B4-BE49-F238E27FC236}">
                <a16:creationId xmlns:a16="http://schemas.microsoft.com/office/drawing/2014/main" id="{7143A190-C605-430D-A4F3-9CFEEE08BDD2}"/>
              </a:ext>
            </a:extLst>
          </p:cNvPr>
          <p:cNvSpPr>
            <a:spLocks noGrp="1"/>
          </p:cNvSpPr>
          <p:nvPr>
            <p:ph idx="1"/>
          </p:nvPr>
        </p:nvSpPr>
        <p:spPr>
          <a:xfrm>
            <a:off x="762384" y="1483360"/>
            <a:ext cx="8330816" cy="4869356"/>
          </a:xfrm>
        </p:spPr>
        <p:txBody>
          <a:bodyPr>
            <a:normAutofit fontScale="85000" lnSpcReduction="20000"/>
          </a:bodyPr>
          <a:lstStyle/>
          <a:p>
            <a:pPr marL="457200" indent="-457200">
              <a:buFont typeface="+mj-lt"/>
              <a:buAutoNum type="arabicPeriod" startAt="8"/>
            </a:pPr>
            <a:r>
              <a:rPr lang="nl-NL" sz="2600" dirty="0"/>
              <a:t>Wat zijn huidmondjes en welke rol spelen ze bij de ademhaling van planten?</a:t>
            </a:r>
          </a:p>
          <a:p>
            <a:pPr marL="457200" indent="-457200">
              <a:buFont typeface="+mj-lt"/>
              <a:buAutoNum type="arabicPeriod" startAt="8"/>
            </a:pPr>
            <a:r>
              <a:rPr lang="nl-NL" sz="2600" dirty="0"/>
              <a:t>Wat zijn de belangrijkste gassen die betrokken zijn bij de ademhaling van planten en hoe verschillen ze van die bij dieren?</a:t>
            </a:r>
          </a:p>
          <a:p>
            <a:pPr marL="457200" indent="-457200">
              <a:buFont typeface="+mj-lt"/>
              <a:buAutoNum type="arabicPeriod" startAt="8"/>
            </a:pPr>
            <a:r>
              <a:rPr lang="nl-NL" sz="2600" dirty="0"/>
              <a:t>Hoe draagt fotosynthese bij aan de groei van planten, </a:t>
            </a:r>
          </a:p>
          <a:p>
            <a:pPr marL="457200" indent="-457200">
              <a:buFont typeface="+mj-lt"/>
              <a:buAutoNum type="arabicPeriod" startAt="8"/>
            </a:pPr>
            <a:r>
              <a:rPr lang="nl-NL" sz="2600" dirty="0"/>
              <a:t>Wat zijn enkele factoren die de ademhalingssnelheid van planten beïnvloeden?</a:t>
            </a:r>
          </a:p>
          <a:p>
            <a:pPr marL="457200" indent="-457200">
              <a:buFont typeface="+mj-lt"/>
              <a:buAutoNum type="arabicPeriod" startAt="8"/>
            </a:pPr>
            <a:r>
              <a:rPr lang="nl-NL" sz="2600"/>
              <a:t>Wat </a:t>
            </a:r>
            <a:r>
              <a:rPr lang="nl-NL" sz="2600" dirty="0"/>
              <a:t>is het verband tussen de ademhaling van planten en de opname van voedingsstoffen uit de bodem?</a:t>
            </a:r>
          </a:p>
          <a:p>
            <a:pPr marL="457200" indent="-457200">
              <a:buFont typeface="+mj-lt"/>
              <a:buAutoNum type="arabicPeriod" startAt="8"/>
            </a:pPr>
            <a:r>
              <a:rPr lang="nl-NL" sz="2600" dirty="0"/>
              <a:t>Hoe beïnvloeden omgevingsfactoren zoals temperatuur en licht de groei en ademhaling van planten?</a:t>
            </a:r>
          </a:p>
          <a:p>
            <a:pPr marL="457200" indent="-457200">
              <a:buFont typeface="+mj-lt"/>
              <a:buAutoNum type="arabicPeriod" startAt="8"/>
            </a:pPr>
            <a:r>
              <a:rPr lang="nl-NL" sz="2600" dirty="0"/>
              <a:t>Kun je uitleggen hoe planten 's nachts ademen en hoe dit verschilt van hun ademhaling overdag?</a:t>
            </a:r>
          </a:p>
          <a:p>
            <a:pPr marL="457200" indent="-457200">
              <a:buFont typeface="+mj-lt"/>
              <a:buAutoNum type="arabicPeriod" startAt="8"/>
            </a:pPr>
            <a:r>
              <a:rPr lang="nl-NL" sz="2600" dirty="0"/>
              <a:t>Welke rol spelen verschillende delen van een plant, zoals bladeren, stengels en wortels, bij de ademhaling en groei van de plant?</a:t>
            </a:r>
          </a:p>
          <a:p>
            <a:pPr marL="457200" indent="-457200">
              <a:buFont typeface="+mj-lt"/>
              <a:buAutoNum type="arabicPeriod" startAt="8"/>
            </a:pPr>
            <a:endParaRPr lang="nl-NL" sz="2600" dirty="0"/>
          </a:p>
          <a:p>
            <a:pPr marL="457200" indent="-457200">
              <a:buFont typeface="+mj-lt"/>
              <a:buAutoNum type="arabicPeriod" startAt="8"/>
            </a:pPr>
            <a:endParaRPr lang="nl-NL" sz="2600" dirty="0"/>
          </a:p>
          <a:p>
            <a:pPr marL="457200" indent="-457200">
              <a:buFont typeface="+mj-lt"/>
              <a:buAutoNum type="arabicPeriod" startAt="8"/>
            </a:pPr>
            <a:endParaRPr lang="nl-NL" dirty="0"/>
          </a:p>
        </p:txBody>
      </p:sp>
    </p:spTree>
    <p:extLst>
      <p:ext uri="{BB962C8B-B14F-4D97-AF65-F5344CB8AC3E}">
        <p14:creationId xmlns:p14="http://schemas.microsoft.com/office/powerpoint/2010/main" val="77905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558761" y="1102151"/>
            <a:ext cx="7886700" cy="996950"/>
          </a:xfrm>
        </p:spPr>
        <p:txBody>
          <a:bodyPr>
            <a:normAutofit/>
          </a:bodyPr>
          <a:lstStyle/>
          <a:p>
            <a:pPr eaLnBrk="1" hangingPunct="1"/>
            <a:endParaRPr lang="nl-NL" altLang="nl-NL" b="1" dirty="0"/>
          </a:p>
        </p:txBody>
      </p:sp>
      <p:pic>
        <p:nvPicPr>
          <p:cNvPr id="5124" name="Afbeelding 6">
            <a:extLst>
              <a:ext uri="{FF2B5EF4-FFF2-40B4-BE49-F238E27FC236}">
                <a16:creationId xmlns:a16="http://schemas.microsoft.com/office/drawing/2014/main" id="{CD798D11-19D8-4507-99B0-33217548E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Tijdelijke aanduiding voor inhoud 4">
            <a:extLst>
              <a:ext uri="{FF2B5EF4-FFF2-40B4-BE49-F238E27FC236}">
                <a16:creationId xmlns:a16="http://schemas.microsoft.com/office/drawing/2014/main" id="{5659B081-B505-4881-BC89-DBFD945D393D}"/>
              </a:ext>
            </a:extLst>
          </p:cNvPr>
          <p:cNvPicPr>
            <a:picLocks noGrp="1" noChangeAspect="1"/>
          </p:cNvPicPr>
          <p:nvPr>
            <p:ph idx="1"/>
          </p:nvPr>
        </p:nvPicPr>
        <p:blipFill>
          <a:blip r:embed="rId4"/>
          <a:stretch>
            <a:fillRect/>
          </a:stretch>
        </p:blipFill>
        <p:spPr>
          <a:xfrm>
            <a:off x="1405825" y="1403809"/>
            <a:ext cx="8192571" cy="4214567"/>
          </a:xfrm>
          <a:prstGeom prst="rect">
            <a:avLst/>
          </a:prstGeom>
        </p:spPr>
      </p:pic>
    </p:spTree>
    <p:extLst>
      <p:ext uri="{BB962C8B-B14F-4D97-AF65-F5344CB8AC3E}">
        <p14:creationId xmlns:p14="http://schemas.microsoft.com/office/powerpoint/2010/main" val="270798040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Lichtreactie</a:t>
            </a:r>
          </a:p>
        </p:txBody>
      </p:sp>
      <p:pic>
        <p:nvPicPr>
          <p:cNvPr id="2" name="Tijdelijke aanduiding voor inhoud 1">
            <a:extLst>
              <a:ext uri="{FF2B5EF4-FFF2-40B4-BE49-F238E27FC236}">
                <a16:creationId xmlns:a16="http://schemas.microsoft.com/office/drawing/2014/main" id="{61F05F15-0773-48A8-87A8-32C10B3DFDFA}"/>
              </a:ext>
            </a:extLst>
          </p:cNvPr>
          <p:cNvPicPr>
            <a:picLocks noGrp="1" noChangeAspect="1"/>
          </p:cNvPicPr>
          <p:nvPr>
            <p:ph idx="1"/>
          </p:nvPr>
        </p:nvPicPr>
        <p:blipFill>
          <a:blip r:embed="rId3"/>
          <a:stretch>
            <a:fillRect/>
          </a:stretch>
        </p:blipFill>
        <p:spPr>
          <a:xfrm>
            <a:off x="1079224" y="1952177"/>
            <a:ext cx="7443674" cy="4644342"/>
          </a:xfrm>
          <a:prstGeom prst="rect">
            <a:avLst/>
          </a:prstGeom>
        </p:spPr>
      </p:pic>
      <p:sp>
        <p:nvSpPr>
          <p:cNvPr id="3" name="Ovaal 2">
            <a:extLst>
              <a:ext uri="{FF2B5EF4-FFF2-40B4-BE49-F238E27FC236}">
                <a16:creationId xmlns:a16="http://schemas.microsoft.com/office/drawing/2014/main" id="{A2A17A68-B759-964E-7271-FEC8FBEA99CE}"/>
              </a:ext>
            </a:extLst>
          </p:cNvPr>
          <p:cNvSpPr/>
          <p:nvPr/>
        </p:nvSpPr>
        <p:spPr>
          <a:xfrm>
            <a:off x="2295330" y="4711960"/>
            <a:ext cx="1026367" cy="485191"/>
          </a:xfrm>
          <a:prstGeom prst="ellipse">
            <a:avLst/>
          </a:prstGeom>
          <a:solidFill>
            <a:srgbClr val="E7E7DF"/>
          </a:solidFill>
          <a:ln>
            <a:solidFill>
              <a:srgbClr val="E7E7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n>
                <a:solidFill>
                  <a:srgbClr val="E7E7DF"/>
                </a:solidFill>
              </a:ln>
              <a:solidFill>
                <a:schemeClr val="bg2"/>
              </a:solidFill>
            </a:endParaRPr>
          </a:p>
        </p:txBody>
      </p:sp>
    </p:spTree>
    <p:extLst>
      <p:ext uri="{BB962C8B-B14F-4D97-AF65-F5344CB8AC3E}">
        <p14:creationId xmlns:p14="http://schemas.microsoft.com/office/powerpoint/2010/main" val="240174729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Lichtreactie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886700" cy="4738260"/>
          </a:xfrm>
        </p:spPr>
        <p:txBody>
          <a:bodyPr>
            <a:normAutofit/>
          </a:bodyPr>
          <a:lstStyle/>
          <a:p>
            <a:pPr indent="0">
              <a:buNone/>
              <a:defRPr/>
            </a:pPr>
            <a:r>
              <a:rPr lang="nl-NL" dirty="0"/>
              <a:t>(zon) energie brengt het bladgroen op een hoger energie niveau door afsplitsing van elektronen.</a:t>
            </a:r>
          </a:p>
          <a:p>
            <a:pPr indent="0">
              <a:buNone/>
              <a:defRPr/>
            </a:pPr>
            <a:endParaRPr lang="nl-NL" dirty="0"/>
          </a:p>
          <a:p>
            <a:pPr indent="0">
              <a:buNone/>
              <a:defRPr/>
            </a:pPr>
            <a:r>
              <a:rPr lang="nl-NL" dirty="0"/>
              <a:t>Dit hoger energie niveau is een instabiele toestand, die maar één miljardste seconde blijft bestaan</a:t>
            </a:r>
          </a:p>
          <a:p>
            <a:pPr indent="0">
              <a:buNone/>
              <a:defRPr/>
            </a:pPr>
            <a:endParaRPr lang="nl-NL" dirty="0"/>
          </a:p>
          <a:p>
            <a:pPr indent="0">
              <a:buNone/>
              <a:defRPr/>
            </a:pPr>
            <a:r>
              <a:rPr lang="nl-NL" dirty="0"/>
              <a:t>Vervolgens zijn er 3 mogelijkheden:</a:t>
            </a:r>
          </a:p>
        </p:txBody>
      </p:sp>
    </p:spTree>
    <p:extLst>
      <p:ext uri="{BB962C8B-B14F-4D97-AF65-F5344CB8AC3E}">
        <p14:creationId xmlns:p14="http://schemas.microsoft.com/office/powerpoint/2010/main" val="24197229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Lichtreactie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311215"/>
            <a:ext cx="7581697" cy="5337921"/>
          </a:xfrm>
        </p:spPr>
        <p:txBody>
          <a:bodyPr>
            <a:normAutofit/>
          </a:bodyPr>
          <a:lstStyle/>
          <a:p>
            <a:pPr indent="0">
              <a:buNone/>
              <a:defRPr/>
            </a:pPr>
            <a:r>
              <a:rPr lang="nl-NL" dirty="0"/>
              <a:t>Vervolgens zijn er 3 mogelijkheden:</a:t>
            </a:r>
          </a:p>
          <a:p>
            <a:pPr indent="0">
              <a:buNone/>
              <a:defRPr/>
            </a:pPr>
            <a:endParaRPr lang="nl-NL" dirty="0"/>
          </a:p>
          <a:p>
            <a:pPr marL="457200" indent="-457200">
              <a:buFont typeface="+mj-lt"/>
              <a:buAutoNum type="arabicPeriod"/>
              <a:defRPr/>
            </a:pPr>
            <a:r>
              <a:rPr lang="nl-NL" dirty="0"/>
              <a:t>De belangrijkste: het opgepepte elektron zet een hele reeks van reacties op gang waarin uiteindelijk de energiedragers ATP en NADPH ontstaan.</a:t>
            </a:r>
          </a:p>
          <a:p>
            <a:pPr marL="457200" indent="-457200">
              <a:buFont typeface="+mj-lt"/>
              <a:buAutoNum type="arabicPeriod"/>
              <a:defRPr/>
            </a:pPr>
            <a:endParaRPr lang="nl-NL" dirty="0"/>
          </a:p>
          <a:p>
            <a:pPr marL="457200" indent="-457200">
              <a:buFont typeface="+mj-lt"/>
              <a:buAutoNum type="arabicPeriod"/>
              <a:defRPr/>
            </a:pPr>
            <a:r>
              <a:rPr lang="nl-NL" dirty="0"/>
              <a:t>Het elektron vervalt meteen terug naar zijn oude energie niveau (zonder de chemische reacties). </a:t>
            </a:r>
            <a:br>
              <a:rPr lang="nl-NL" dirty="0"/>
            </a:br>
            <a:r>
              <a:rPr lang="nl-NL" dirty="0"/>
              <a:t>De energie wordt dan omgezet in temperatuursverhoging van het blad</a:t>
            </a:r>
          </a:p>
          <a:p>
            <a:pPr marL="457200" indent="-457200">
              <a:buFont typeface="+mj-lt"/>
              <a:buAutoNum type="arabicPeriod"/>
              <a:defRPr/>
            </a:pPr>
            <a:endParaRPr lang="nl-NL" dirty="0"/>
          </a:p>
          <a:p>
            <a:pPr marL="457200" indent="-457200">
              <a:buFont typeface="+mj-lt"/>
              <a:buAutoNum type="arabicPeriod"/>
              <a:defRPr/>
            </a:pPr>
            <a:r>
              <a:rPr lang="nl-NL" dirty="0"/>
              <a:t>Het elektron vervalt terug naar een tussenpositie, waarbij de energie als straling vrij komt.</a:t>
            </a:r>
          </a:p>
          <a:p>
            <a:pPr marL="457200" indent="-457200">
              <a:buFont typeface="+mj-lt"/>
              <a:buAutoNum type="arabicPeriod"/>
              <a:defRPr/>
            </a:pPr>
            <a:endParaRPr lang="nl-NL" dirty="0"/>
          </a:p>
        </p:txBody>
      </p:sp>
      <p:pic>
        <p:nvPicPr>
          <p:cNvPr id="2" name="Afbeelding 1">
            <a:extLst>
              <a:ext uri="{FF2B5EF4-FFF2-40B4-BE49-F238E27FC236}">
                <a16:creationId xmlns:a16="http://schemas.microsoft.com/office/drawing/2014/main" id="{E3C3467E-A3E0-4AA8-92A0-CE97D8E4FCD9}"/>
              </a:ext>
            </a:extLst>
          </p:cNvPr>
          <p:cNvPicPr>
            <a:picLocks noChangeAspect="1"/>
          </p:cNvPicPr>
          <p:nvPr/>
        </p:nvPicPr>
        <p:blipFill>
          <a:blip r:embed="rId3"/>
          <a:stretch>
            <a:fillRect/>
          </a:stretch>
        </p:blipFill>
        <p:spPr>
          <a:xfrm>
            <a:off x="8103770" y="4097759"/>
            <a:ext cx="4088230" cy="2551377"/>
          </a:xfrm>
          <a:prstGeom prst="rect">
            <a:avLst/>
          </a:prstGeom>
        </p:spPr>
      </p:pic>
      <p:sp>
        <p:nvSpPr>
          <p:cNvPr id="3" name="Ovaal 2">
            <a:extLst>
              <a:ext uri="{FF2B5EF4-FFF2-40B4-BE49-F238E27FC236}">
                <a16:creationId xmlns:a16="http://schemas.microsoft.com/office/drawing/2014/main" id="{ACDDFAA9-1BD9-C352-5B97-6240A0A369CF}"/>
              </a:ext>
            </a:extLst>
          </p:cNvPr>
          <p:cNvSpPr/>
          <p:nvPr/>
        </p:nvSpPr>
        <p:spPr>
          <a:xfrm>
            <a:off x="8733453" y="5598367"/>
            <a:ext cx="587829" cy="335902"/>
          </a:xfrm>
          <a:prstGeom prst="ellipse">
            <a:avLst/>
          </a:prstGeom>
          <a:solidFill>
            <a:srgbClr val="E7E7DF"/>
          </a:solidFill>
          <a:ln>
            <a:solidFill>
              <a:srgbClr val="E7E7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73949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r>
              <a:rPr lang="nl-NL" altLang="nl-NL" dirty="0"/>
              <a:t>Donkerreactie (Calvincyclus)</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886700" cy="4738260"/>
          </a:xfrm>
        </p:spPr>
        <p:txBody>
          <a:bodyPr>
            <a:normAutofit/>
          </a:bodyPr>
          <a:lstStyle/>
          <a:p>
            <a:pPr indent="0">
              <a:buNone/>
              <a:defRPr/>
            </a:pPr>
            <a:r>
              <a:rPr lang="nl-NL" dirty="0"/>
              <a:t>De naam donkerreactie is enigszins verwarrend, omdat de naam duidt op het feit dat de reactie geen licht nodig heeft en niet dat de reactie in het donker plaatsvindt. </a:t>
            </a:r>
          </a:p>
          <a:p>
            <a:pPr indent="0">
              <a:buNone/>
              <a:defRPr/>
            </a:pPr>
            <a:endParaRPr lang="nl-NL" dirty="0"/>
          </a:p>
          <a:p>
            <a:pPr indent="0">
              <a:buNone/>
              <a:defRPr/>
            </a:pPr>
            <a:r>
              <a:rPr lang="nl-NL" dirty="0"/>
              <a:t>Deze reacties worden daarom beter de lichtonafhankelijke reacties genoemd.</a:t>
            </a:r>
          </a:p>
          <a:p>
            <a:pPr indent="0">
              <a:buNone/>
              <a:defRPr/>
            </a:pPr>
            <a:endParaRPr lang="nl-NL" dirty="0"/>
          </a:p>
          <a:p>
            <a:pPr indent="0">
              <a:buNone/>
              <a:defRPr/>
            </a:pPr>
            <a:r>
              <a:rPr lang="nl-NL" dirty="0"/>
              <a:t>Ook wordt vaak de naam Calvincyclus gebruikt</a:t>
            </a:r>
          </a:p>
          <a:p>
            <a:pPr indent="0">
              <a:buNone/>
              <a:defRPr/>
            </a:pPr>
            <a:endParaRPr lang="nl-NL" dirty="0"/>
          </a:p>
        </p:txBody>
      </p:sp>
      <p:pic>
        <p:nvPicPr>
          <p:cNvPr id="4" name="Afbeelding 3">
            <a:extLst>
              <a:ext uri="{FF2B5EF4-FFF2-40B4-BE49-F238E27FC236}">
                <a16:creationId xmlns:a16="http://schemas.microsoft.com/office/drawing/2014/main" id="{22A258B3-2984-4F68-AC24-1292483ECAD7}"/>
              </a:ext>
            </a:extLst>
          </p:cNvPr>
          <p:cNvPicPr>
            <a:picLocks noChangeAspect="1"/>
          </p:cNvPicPr>
          <p:nvPr/>
        </p:nvPicPr>
        <p:blipFill>
          <a:blip r:embed="rId3"/>
          <a:stretch>
            <a:fillRect/>
          </a:stretch>
        </p:blipFill>
        <p:spPr>
          <a:xfrm>
            <a:off x="9326573" y="134956"/>
            <a:ext cx="2619621" cy="1634850"/>
          </a:xfrm>
          <a:prstGeom prst="rect">
            <a:avLst/>
          </a:prstGeom>
        </p:spPr>
      </p:pic>
      <p:pic>
        <p:nvPicPr>
          <p:cNvPr id="2" name="Afbeelding 1">
            <a:extLst>
              <a:ext uri="{FF2B5EF4-FFF2-40B4-BE49-F238E27FC236}">
                <a16:creationId xmlns:a16="http://schemas.microsoft.com/office/drawing/2014/main" id="{55D2A3B7-F213-48AF-9337-B335AA7340EE}"/>
              </a:ext>
            </a:extLst>
          </p:cNvPr>
          <p:cNvPicPr>
            <a:picLocks noChangeAspect="1"/>
          </p:cNvPicPr>
          <p:nvPr/>
        </p:nvPicPr>
        <p:blipFill>
          <a:blip r:embed="rId4"/>
          <a:stretch>
            <a:fillRect/>
          </a:stretch>
        </p:blipFill>
        <p:spPr>
          <a:xfrm>
            <a:off x="8394395" y="4403114"/>
            <a:ext cx="3699282" cy="2454886"/>
          </a:xfrm>
          <a:prstGeom prst="rect">
            <a:avLst/>
          </a:prstGeom>
        </p:spPr>
      </p:pic>
      <p:sp>
        <p:nvSpPr>
          <p:cNvPr id="3" name="Ovaal 2">
            <a:extLst>
              <a:ext uri="{FF2B5EF4-FFF2-40B4-BE49-F238E27FC236}">
                <a16:creationId xmlns:a16="http://schemas.microsoft.com/office/drawing/2014/main" id="{CF2D46D1-F801-7B90-966C-0F31C61B94D6}"/>
              </a:ext>
            </a:extLst>
          </p:cNvPr>
          <p:cNvSpPr/>
          <p:nvPr/>
        </p:nvSpPr>
        <p:spPr>
          <a:xfrm>
            <a:off x="9713167" y="1082351"/>
            <a:ext cx="391886" cy="270588"/>
          </a:xfrm>
          <a:prstGeom prst="ellipse">
            <a:avLst/>
          </a:prstGeom>
          <a:solidFill>
            <a:srgbClr val="E7E7DF"/>
          </a:solidFill>
          <a:ln>
            <a:solidFill>
              <a:srgbClr val="E7E7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F59C5944-FE5F-CBDC-32F9-61B7A53EF2BA}"/>
              </a:ext>
            </a:extLst>
          </p:cNvPr>
          <p:cNvSpPr/>
          <p:nvPr/>
        </p:nvSpPr>
        <p:spPr>
          <a:xfrm>
            <a:off x="8873412" y="5868955"/>
            <a:ext cx="522515" cy="223935"/>
          </a:xfrm>
          <a:prstGeom prst="ellipse">
            <a:avLst/>
          </a:prstGeom>
          <a:solidFill>
            <a:srgbClr val="E7E7DF"/>
          </a:solidFill>
          <a:ln>
            <a:solidFill>
              <a:srgbClr val="E7E7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269124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Donkerreactie (Calvincyclus)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099282" cy="4738260"/>
          </a:xfrm>
        </p:spPr>
        <p:txBody>
          <a:bodyPr>
            <a:normAutofit/>
          </a:bodyPr>
          <a:lstStyle/>
          <a:p>
            <a:pPr marL="342900" indent="-342900">
              <a:defRPr/>
            </a:pPr>
            <a:r>
              <a:rPr lang="nl-NL" dirty="0"/>
              <a:t>De waterstof atomen (H) gaan met koolstofdioxide (CO2) een reactie aan</a:t>
            </a:r>
          </a:p>
          <a:p>
            <a:pPr marL="342900" indent="-342900">
              <a:defRPr/>
            </a:pPr>
            <a:endParaRPr lang="nl-NL" dirty="0"/>
          </a:p>
          <a:p>
            <a:pPr marL="342900" indent="-342900">
              <a:defRPr/>
            </a:pPr>
            <a:r>
              <a:rPr lang="nl-NL" dirty="0"/>
              <a:t>Voor deze reactie is energie nodig, die komt van het ATP. Dat ATP is gemaakt tijdens de lichtreactie</a:t>
            </a:r>
          </a:p>
          <a:p>
            <a:pPr marL="342900" indent="-342900">
              <a:defRPr/>
            </a:pPr>
            <a:endParaRPr lang="nl-NL" dirty="0"/>
          </a:p>
          <a:p>
            <a:pPr marL="342900" indent="-342900">
              <a:defRPr/>
            </a:pPr>
            <a:r>
              <a:rPr lang="nl-NL" dirty="0"/>
              <a:t>Waterstof (H) en koolstofdioxide (CO2) vormen suikers (CH2O) zoals glucose (CH2O)6 = C6H12O6</a:t>
            </a:r>
          </a:p>
          <a:p>
            <a:pPr marL="342900" indent="-342900">
              <a:defRPr/>
            </a:pPr>
            <a:endParaRPr lang="nl-NL" dirty="0"/>
          </a:p>
          <a:p>
            <a:pPr marL="342900" indent="-342900">
              <a:defRPr/>
            </a:pPr>
            <a:r>
              <a:rPr lang="nl-NL" dirty="0"/>
              <a:t>Glucose wordt gebruikt om andere, grotere moleculen te maken zoals zetmeel.</a:t>
            </a:r>
          </a:p>
          <a:p>
            <a:pPr indent="0">
              <a:buNone/>
              <a:defRPr/>
            </a:pPr>
            <a:endParaRPr lang="nl-NL" dirty="0"/>
          </a:p>
        </p:txBody>
      </p:sp>
      <p:pic>
        <p:nvPicPr>
          <p:cNvPr id="3" name="Afbeelding 2">
            <a:extLst>
              <a:ext uri="{FF2B5EF4-FFF2-40B4-BE49-F238E27FC236}">
                <a16:creationId xmlns:a16="http://schemas.microsoft.com/office/drawing/2014/main" id="{14D660F7-CEF5-4835-9635-61B9CBD2294B}"/>
              </a:ext>
            </a:extLst>
          </p:cNvPr>
          <p:cNvPicPr>
            <a:picLocks noChangeAspect="1"/>
          </p:cNvPicPr>
          <p:nvPr/>
        </p:nvPicPr>
        <p:blipFill>
          <a:blip r:embed="rId3"/>
          <a:stretch>
            <a:fillRect/>
          </a:stretch>
        </p:blipFill>
        <p:spPr>
          <a:xfrm>
            <a:off x="9178506" y="4947125"/>
            <a:ext cx="2872596" cy="1906287"/>
          </a:xfrm>
          <a:prstGeom prst="rect">
            <a:avLst/>
          </a:prstGeom>
        </p:spPr>
      </p:pic>
      <p:sp>
        <p:nvSpPr>
          <p:cNvPr id="2" name="Ovaal 1">
            <a:extLst>
              <a:ext uri="{FF2B5EF4-FFF2-40B4-BE49-F238E27FC236}">
                <a16:creationId xmlns:a16="http://schemas.microsoft.com/office/drawing/2014/main" id="{FF50923A-0238-DCAA-20CF-F5AEC7BF6EA1}"/>
              </a:ext>
            </a:extLst>
          </p:cNvPr>
          <p:cNvSpPr/>
          <p:nvPr/>
        </p:nvSpPr>
        <p:spPr>
          <a:xfrm>
            <a:off x="9507894" y="5915608"/>
            <a:ext cx="429208" cy="447870"/>
          </a:xfrm>
          <a:prstGeom prst="ellipse">
            <a:avLst/>
          </a:prstGeom>
          <a:solidFill>
            <a:srgbClr val="E7E7DF"/>
          </a:solidFill>
          <a:ln>
            <a:solidFill>
              <a:srgbClr val="E7E7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862707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Lichtreactie</a:t>
            </a:r>
          </a:p>
        </p:txBody>
      </p:sp>
      <p:pic>
        <p:nvPicPr>
          <p:cNvPr id="2" name="Tijdelijke aanduiding voor inhoud 1">
            <a:extLst>
              <a:ext uri="{FF2B5EF4-FFF2-40B4-BE49-F238E27FC236}">
                <a16:creationId xmlns:a16="http://schemas.microsoft.com/office/drawing/2014/main" id="{61F05F15-0773-48A8-87A8-32C10B3DFDFA}"/>
              </a:ext>
            </a:extLst>
          </p:cNvPr>
          <p:cNvPicPr>
            <a:picLocks noGrp="1" noChangeAspect="1"/>
          </p:cNvPicPr>
          <p:nvPr>
            <p:ph idx="1"/>
          </p:nvPr>
        </p:nvPicPr>
        <p:blipFill>
          <a:blip r:embed="rId3"/>
          <a:stretch>
            <a:fillRect/>
          </a:stretch>
        </p:blipFill>
        <p:spPr>
          <a:xfrm>
            <a:off x="1079224" y="1952177"/>
            <a:ext cx="7443674" cy="4644342"/>
          </a:xfrm>
          <a:prstGeom prst="rect">
            <a:avLst/>
          </a:prstGeom>
        </p:spPr>
      </p:pic>
      <p:sp>
        <p:nvSpPr>
          <p:cNvPr id="3" name="Ovaal 2">
            <a:extLst>
              <a:ext uri="{FF2B5EF4-FFF2-40B4-BE49-F238E27FC236}">
                <a16:creationId xmlns:a16="http://schemas.microsoft.com/office/drawing/2014/main" id="{2FCCE5BB-0B2E-4EC8-E00E-FD51B099BB48}"/>
              </a:ext>
            </a:extLst>
          </p:cNvPr>
          <p:cNvSpPr/>
          <p:nvPr/>
        </p:nvSpPr>
        <p:spPr>
          <a:xfrm>
            <a:off x="2258008" y="4627984"/>
            <a:ext cx="1119674" cy="681134"/>
          </a:xfrm>
          <a:prstGeom prst="ellipse">
            <a:avLst/>
          </a:prstGeom>
          <a:solidFill>
            <a:srgbClr val="E7E7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8276329"/>
      </p:ext>
    </p:extLst>
  </p:cSld>
  <p:clrMapOvr>
    <a:masterClrMapping/>
  </p:clrMapOvr>
  <p:transition spd="slow"/>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4" ma:contentTypeDescription="Een nieuw document maken." ma:contentTypeScope="" ma:versionID="0a34a757d3835aa962b5ea0e60445053">
  <xsd:schema xmlns:xsd="http://www.w3.org/2001/XMLSchema" xmlns:xs="http://www.w3.org/2001/XMLSchema" xmlns:p="http://schemas.microsoft.com/office/2006/metadata/properties" xmlns:ns3="88fa185b-b6f4-4426-890a-edc6532e8d4f" xmlns:ns4="521c7c86-cc27-4cef-8605-4ebb03422227" targetNamespace="http://schemas.microsoft.com/office/2006/metadata/properties" ma:root="true" ma:fieldsID="386822e88eac53b09937f43d73668aaf" ns3:_="" ns4:_="">
    <xsd:import namespace="88fa185b-b6f4-4426-890a-edc6532e8d4f"/>
    <xsd:import namespace="521c7c86-cc27-4cef-8605-4ebb034222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1c7c86-cc27-4cef-8605-4ebb0342222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11434F-F084-4432-98AC-FC021F046F6D}">
  <ds:schemaRefs>
    <ds:schemaRef ds:uri="http://schemas.microsoft.com/sharepoint/v3/contenttype/forms"/>
  </ds:schemaRefs>
</ds:datastoreItem>
</file>

<file path=customXml/itemProps2.xml><?xml version="1.0" encoding="utf-8"?>
<ds:datastoreItem xmlns:ds="http://schemas.openxmlformats.org/officeDocument/2006/customXml" ds:itemID="{D692FF59-610F-42AF-BAD8-C269284BD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521c7c86-cc27-4cef-8605-4ebb03422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CA19EB-BADE-474A-91BD-35E5F319F469}">
  <ds:schemaRefs>
    <ds:schemaRef ds:uri="88fa185b-b6f4-4426-890a-edc6532e8d4f"/>
    <ds:schemaRef ds:uri="521c7c86-cc27-4cef-8605-4ebb03422227"/>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Presentatie zone college</Template>
  <TotalTime>1375</TotalTime>
  <Words>1623</Words>
  <Application>Microsoft Office PowerPoint</Application>
  <PresentationFormat>Breedbeeld</PresentationFormat>
  <Paragraphs>195</Paragraphs>
  <Slides>38</Slides>
  <Notes>10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38</vt:i4>
      </vt:variant>
    </vt:vector>
  </HeadingPairs>
  <TitlesOfParts>
    <vt:vector size="41" baseType="lpstr">
      <vt:lpstr>Arial</vt:lpstr>
      <vt:lpstr>Calibri</vt:lpstr>
      <vt:lpstr>Kantoorthema</vt:lpstr>
      <vt:lpstr>PowerPoint-presentatie</vt:lpstr>
      <vt:lpstr>Aftrap</vt:lpstr>
      <vt:lpstr>Blok 1</vt:lpstr>
      <vt:lpstr>Lichtreactie</vt:lpstr>
      <vt:lpstr>Lichtreactie</vt:lpstr>
      <vt:lpstr>Lichtreactie</vt:lpstr>
      <vt:lpstr>Donkerreactie (Calvincyclus)</vt:lpstr>
      <vt:lpstr>Donkerreactie (Calvincyclus)</vt:lpstr>
      <vt:lpstr>Lichtreactie</vt:lpstr>
      <vt:lpstr>Donkerreactie (Calvincyclus)</vt:lpstr>
      <vt:lpstr>Donkerreactie (Calvincyclus)</vt:lpstr>
      <vt:lpstr>Ademhaling</vt:lpstr>
      <vt:lpstr>Ademhaling</vt:lpstr>
      <vt:lpstr>Wat is ademhaling?</vt:lpstr>
      <vt:lpstr>Ademhaling</vt:lpstr>
      <vt:lpstr>.</vt:lpstr>
      <vt:lpstr>Ademhaling</vt:lpstr>
      <vt:lpstr>2 soorten ademhaling</vt:lpstr>
      <vt:lpstr>Onderhoudsademhaling</vt:lpstr>
      <vt:lpstr>Onderhoudsademhaling</vt:lpstr>
      <vt:lpstr>.</vt:lpstr>
      <vt:lpstr>Onderhoudsademhaling</vt:lpstr>
      <vt:lpstr>Sturen op onderhoudsademhaling</vt:lpstr>
      <vt:lpstr>Groei ademhaling</vt:lpstr>
      <vt:lpstr>Groei ademhaling</vt:lpstr>
      <vt:lpstr>Groei ademhaling</vt:lpstr>
      <vt:lpstr>Ademhaling in de gesloten kas</vt:lpstr>
      <vt:lpstr>Ademhaling in de gesloten kas</vt:lpstr>
      <vt:lpstr>Ademhaling in gesloten kassen</vt:lpstr>
      <vt:lpstr>Rekenvoorbeeld groei en onderhoudsademhaling</vt:lpstr>
      <vt:lpstr>Rekenvoorbeeld groei en onderhoudsademhaling.</vt:lpstr>
      <vt:lpstr>Rekenvoorbeeld groei en onderhoudsademhaling.</vt:lpstr>
      <vt:lpstr>Rekenvoorbeeld groei en onderhoudsademhaling.</vt:lpstr>
      <vt:lpstr>Rekenvoorbeeld groei en onderhoudsademhaling.</vt:lpstr>
      <vt:lpstr>Rekenvoorbeeld groei en onderhoudsademhaling.</vt:lpstr>
      <vt:lpstr>Vragen.</vt:lpstr>
      <vt:lpstr>Vragen.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Gé Verbeek</dc:creator>
  <cp:lastModifiedBy>Gé Verbeek</cp:lastModifiedBy>
  <cp:revision>143</cp:revision>
  <dcterms:created xsi:type="dcterms:W3CDTF">2020-11-10T08:38:03Z</dcterms:created>
  <dcterms:modified xsi:type="dcterms:W3CDTF">2023-10-16T07:12:24Z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